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308" r:id="rId8"/>
    <p:sldId id="309" r:id="rId9"/>
    <p:sldId id="307" r:id="rId10"/>
    <p:sldId id="279" r:id="rId11"/>
    <p:sldId id="301" r:id="rId12"/>
    <p:sldId id="302" r:id="rId13"/>
    <p:sldId id="303" r:id="rId14"/>
    <p:sldId id="304" r:id="rId15"/>
    <p:sldId id="305" r:id="rId16"/>
    <p:sldId id="306" r:id="rId17"/>
    <p:sldId id="27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236223-355A-4BD5-9BB3-F5DA0F50C61B}" v="13" dt="2022-08-25T14:42:16.1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6" d="100"/>
          <a:sy n="76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kidshopealliance.agiloft.com/gui2/login.jsp?genhotlink=JLZU0Bzq7+yHe+j/gtFgxcpOzPVIVcU0wNnR3ySq8pyRkJpeGXMtXH7jFHEQsF3tQVIINXqlNkETruTPgaQWvWvJ/dnWyd/YtPhSVPdQ87pQt01UT7bygi4xlWwFZqBR04DS08zJxgFHJ4rOVqb2acXBpo6nywT0AxL4NiZXEBvgVW4k61DC4pv2YXPfv2c33BkXQmZBEMdnIzcxGjdTumC8XrR7JNGAsNXe6jmAPdlmiWsC0HuJn90U2IZzIrIIMgmhT1Drgf4NnyHhF05oihtA+s0dFnGdJF/iREEHE4qqROTB5dpefNEEQGicxubOGFrajPyW182Z4WsV3myryap0ocxfNF8jTX06Ifzph3ul39CDMqMl0YJNL+aRJHF/OZjhr14//ESAJg1CNBF5w7HlH11p27RoBd+J7YQz5sPwvjyPRNNRaJ6GLZx3FAgSIVcBHJCbrg8mLDAM3+uoLQtzoiO90gSJYmRFV6O9lDOxwSF4LkWSuG10LYJJrhZtDZgE8ErZJrQ7zjP1X9EtQGC8YgRWXPdt7LrSX05coYfk1zC0vCLACYRp0UPIjAgL+vNtCxv6ioIaD9PyeQ0xmX5Pi4mnEhCLwsfGvFoyUBQrve0sm87iW/a+PCBNKKa/KFwM1xABO1iNVJoR8Op1QJQxW0bgNzaP7W9VOvbg27k=&amp;genproject=Kids+Hope+Allianc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A7795DFA-888F-47E2-B44E-DE1D3B3E4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058957"/>
          </a:xfrm>
          <a:custGeom>
            <a:avLst/>
            <a:gdLst>
              <a:gd name="connsiteX0" fmla="*/ 0 w 12192000"/>
              <a:gd name="connsiteY0" fmla="*/ 0 h 5058957"/>
              <a:gd name="connsiteX1" fmla="*/ 12192000 w 12192000"/>
              <a:gd name="connsiteY1" fmla="*/ 0 h 5058957"/>
              <a:gd name="connsiteX2" fmla="*/ 12192000 w 12192000"/>
              <a:gd name="connsiteY2" fmla="*/ 259692 h 5058957"/>
              <a:gd name="connsiteX3" fmla="*/ 12192000 w 12192000"/>
              <a:gd name="connsiteY3" fmla="*/ 3542069 h 5058957"/>
              <a:gd name="connsiteX4" fmla="*/ 12192000 w 12192000"/>
              <a:gd name="connsiteY4" fmla="*/ 3734194 h 5058957"/>
              <a:gd name="connsiteX5" fmla="*/ 12192000 w 12192000"/>
              <a:gd name="connsiteY5" fmla="*/ 4710012 h 5058957"/>
              <a:gd name="connsiteX6" fmla="*/ 12113803 w 12192000"/>
              <a:gd name="connsiteY6" fmla="*/ 4718295 h 5058957"/>
              <a:gd name="connsiteX7" fmla="*/ 6753597 w 12192000"/>
              <a:gd name="connsiteY7" fmla="*/ 5041852 h 5058957"/>
              <a:gd name="connsiteX8" fmla="*/ 400746 w 12192000"/>
              <a:gd name="connsiteY8" fmla="*/ 4870509 h 5058957"/>
              <a:gd name="connsiteX9" fmla="*/ 0 w 12192000"/>
              <a:gd name="connsiteY9" fmla="*/ 4833533 h 5058957"/>
              <a:gd name="connsiteX10" fmla="*/ 0 w 12192000"/>
              <a:gd name="connsiteY10" fmla="*/ 3734194 h 5058957"/>
              <a:gd name="connsiteX11" fmla="*/ 0 w 12192000"/>
              <a:gd name="connsiteY11" fmla="*/ 3542069 h 5058957"/>
              <a:gd name="connsiteX12" fmla="*/ 0 w 12192000"/>
              <a:gd name="connsiteY12" fmla="*/ 259692 h 5058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5058957">
                <a:moveTo>
                  <a:pt x="0" y="0"/>
                </a:moveTo>
                <a:lnTo>
                  <a:pt x="12192000" y="0"/>
                </a:lnTo>
                <a:lnTo>
                  <a:pt x="12192000" y="259692"/>
                </a:lnTo>
                <a:lnTo>
                  <a:pt x="12192000" y="3542069"/>
                </a:lnTo>
                <a:lnTo>
                  <a:pt x="12192000" y="3734194"/>
                </a:lnTo>
                <a:lnTo>
                  <a:pt x="12192000" y="4710012"/>
                </a:lnTo>
                <a:lnTo>
                  <a:pt x="12113803" y="4718295"/>
                </a:lnTo>
                <a:cubicBezTo>
                  <a:pt x="10139508" y="4916244"/>
                  <a:pt x="8237152" y="5009247"/>
                  <a:pt x="6753597" y="5041852"/>
                </a:cubicBezTo>
                <a:cubicBezTo>
                  <a:pt x="4940362" y="5081701"/>
                  <a:pt x="2657278" y="5062371"/>
                  <a:pt x="400746" y="4870509"/>
                </a:cubicBezTo>
                <a:lnTo>
                  <a:pt x="0" y="4833533"/>
                </a:lnTo>
                <a:lnTo>
                  <a:pt x="0" y="3734194"/>
                </a:lnTo>
                <a:lnTo>
                  <a:pt x="0" y="3542069"/>
                </a:lnTo>
                <a:lnTo>
                  <a:pt x="0" y="259692"/>
                </a:lnTo>
                <a:close/>
              </a:path>
            </a:pathLst>
          </a:custGeom>
          <a:solidFill>
            <a:schemeClr val="bg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F49616-DB59-4D4D-876A-C009607CC7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7" y="5536446"/>
            <a:ext cx="8673427" cy="685831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Vendor Access via Agiloft</a:t>
            </a:r>
          </a:p>
        </p:txBody>
      </p:sp>
      <p:sp>
        <p:nvSpPr>
          <p:cNvPr id="4" name="AutoShape 2" descr="logo">
            <a:extLst>
              <a:ext uri="{FF2B5EF4-FFF2-40B4-BE49-F238E27FC236}">
                <a16:creationId xmlns:a16="http://schemas.microsoft.com/office/drawing/2014/main" id="{129AFFC9-6DC6-4F87-BC5D-1B4E326979E3}"/>
              </a:ext>
            </a:extLst>
          </p:cNvPr>
          <p:cNvSpPr>
            <a:spLocks noChangeAspect="1" noChangeArrowheads="1"/>
          </p:cNvSpPr>
          <p:nvPr/>
        </p:nvSpPr>
        <p:spPr bwMode="auto">
          <a:xfrm flipV="1">
            <a:off x="7427167" y="2295330"/>
            <a:ext cx="4217437" cy="738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4F903B37-6091-4ABA-95A2-DD579CCD85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6538" y="2981129"/>
            <a:ext cx="3971883" cy="738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979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140A1-F4B3-422F-9B4F-BE7120F07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42" y="266700"/>
            <a:ext cx="11306170" cy="71301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How to upload a DCF or Exemption License</a:t>
            </a:r>
          </a:p>
        </p:txBody>
      </p:sp>
      <p:sp>
        <p:nvSpPr>
          <p:cNvPr id="3073" name="TextBox 3072">
            <a:extLst>
              <a:ext uri="{FF2B5EF4-FFF2-40B4-BE49-F238E27FC236}">
                <a16:creationId xmlns:a16="http://schemas.microsoft.com/office/drawing/2014/main" id="{907449A8-B059-4AB5-A965-BA80F6766186}"/>
              </a:ext>
            </a:extLst>
          </p:cNvPr>
          <p:cNvSpPr txBox="1"/>
          <p:nvPr/>
        </p:nvSpPr>
        <p:spPr>
          <a:xfrm>
            <a:off x="7209747" y="1159008"/>
            <a:ext cx="3676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Select Create a DCF License of Exemption to upload the documents</a:t>
            </a:r>
          </a:p>
        </p:txBody>
      </p:sp>
      <p:sp>
        <p:nvSpPr>
          <p:cNvPr id="56" name="Flowchart: Connector 55">
            <a:extLst>
              <a:ext uri="{FF2B5EF4-FFF2-40B4-BE49-F238E27FC236}">
                <a16:creationId xmlns:a16="http://schemas.microsoft.com/office/drawing/2014/main" id="{F47A495D-5CBF-4336-B53A-C9AE2F9E3540}"/>
              </a:ext>
            </a:extLst>
          </p:cNvPr>
          <p:cNvSpPr/>
          <p:nvPr/>
        </p:nvSpPr>
        <p:spPr>
          <a:xfrm>
            <a:off x="464676" y="4618234"/>
            <a:ext cx="215568" cy="200042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B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E96A28F-8724-4FCE-AA66-159D39163BCA}"/>
              </a:ext>
            </a:extLst>
          </p:cNvPr>
          <p:cNvSpPr txBox="1"/>
          <p:nvPr/>
        </p:nvSpPr>
        <p:spPr>
          <a:xfrm>
            <a:off x="733426" y="4518950"/>
            <a:ext cx="6047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Select View My DCF License or Exemption to view and/or edit existing DCF License or Exemption that you have created.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536404-7F77-DB2C-4DF0-73BBD8E10E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552" y="1032616"/>
            <a:ext cx="5810498" cy="3353648"/>
          </a:xfrm>
          <a:prstGeom prst="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E32BD450-F0E3-474A-B553-45A5550CB394}"/>
              </a:ext>
            </a:extLst>
          </p:cNvPr>
          <p:cNvSpPr/>
          <p:nvPr/>
        </p:nvSpPr>
        <p:spPr>
          <a:xfrm>
            <a:off x="6940254" y="1246414"/>
            <a:ext cx="215568" cy="200042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5803A6D-87AA-463F-8DEE-60D6B8212DC5}"/>
              </a:ext>
            </a:extLst>
          </p:cNvPr>
          <p:cNvSpPr/>
          <p:nvPr/>
        </p:nvSpPr>
        <p:spPr>
          <a:xfrm>
            <a:off x="2310468" y="2731047"/>
            <a:ext cx="93007" cy="10953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CA5857F4-188E-4FF9-883A-D5547EED4700}"/>
              </a:ext>
            </a:extLst>
          </p:cNvPr>
          <p:cNvCxnSpPr>
            <a:cxnSpLocks/>
            <a:stCxn id="7" idx="6"/>
            <a:endCxn id="34" idx="2"/>
          </p:cNvCxnSpPr>
          <p:nvPr/>
        </p:nvCxnSpPr>
        <p:spPr>
          <a:xfrm flipV="1">
            <a:off x="2403475" y="1346435"/>
            <a:ext cx="4536779" cy="1439381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8" name="Oval 57">
            <a:extLst>
              <a:ext uri="{FF2B5EF4-FFF2-40B4-BE49-F238E27FC236}">
                <a16:creationId xmlns:a16="http://schemas.microsoft.com/office/drawing/2014/main" id="{1BD8C9AD-FE32-419C-8A07-3DEF766D94B5}"/>
              </a:ext>
            </a:extLst>
          </p:cNvPr>
          <p:cNvSpPr/>
          <p:nvPr/>
        </p:nvSpPr>
        <p:spPr>
          <a:xfrm>
            <a:off x="971411" y="2886982"/>
            <a:ext cx="93007" cy="10953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606759DB-F834-4E53-933D-582084471A77}"/>
              </a:ext>
            </a:extLst>
          </p:cNvPr>
          <p:cNvCxnSpPr>
            <a:cxnSpLocks/>
            <a:stCxn id="56" idx="0"/>
            <a:endCxn id="58" idx="2"/>
          </p:cNvCxnSpPr>
          <p:nvPr/>
        </p:nvCxnSpPr>
        <p:spPr>
          <a:xfrm rot="5400000" flipH="1" flipV="1">
            <a:off x="-66306" y="3580518"/>
            <a:ext cx="1676483" cy="398951"/>
          </a:xfrm>
          <a:prstGeom prst="bentConnector2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6611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140A1-F4B3-422F-9B4F-BE7120F07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42" y="266700"/>
            <a:ext cx="11306170" cy="71301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How to upload a DCF or Exemption License </a:t>
            </a:r>
            <a:r>
              <a:rPr lang="en-US" sz="2400" dirty="0" err="1">
                <a:solidFill>
                  <a:srgbClr val="0070C0"/>
                </a:solidFill>
              </a:rPr>
              <a:t>cont</a:t>
            </a:r>
            <a:r>
              <a:rPr lang="en-US" sz="2400" dirty="0">
                <a:solidFill>
                  <a:srgbClr val="0070C0"/>
                </a:solidFill>
              </a:rPr>
              <a:t>…</a:t>
            </a:r>
          </a:p>
        </p:txBody>
      </p:sp>
      <p:sp>
        <p:nvSpPr>
          <p:cNvPr id="3073" name="TextBox 3072">
            <a:extLst>
              <a:ext uri="{FF2B5EF4-FFF2-40B4-BE49-F238E27FC236}">
                <a16:creationId xmlns:a16="http://schemas.microsoft.com/office/drawing/2014/main" id="{907449A8-B059-4AB5-A965-BA80F6766186}"/>
              </a:ext>
            </a:extLst>
          </p:cNvPr>
          <p:cNvSpPr txBox="1"/>
          <p:nvPr/>
        </p:nvSpPr>
        <p:spPr>
          <a:xfrm>
            <a:off x="7155822" y="1128338"/>
            <a:ext cx="49035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Important</a:t>
            </a:r>
            <a:r>
              <a:rPr lang="en-US" sz="1600" dirty="0"/>
              <a:t>: You must provide the KHA Contract Number.  This is how the DCF/Exemption will be associated to the contract and the site locations.</a:t>
            </a:r>
          </a:p>
        </p:txBody>
      </p:sp>
      <p:sp>
        <p:nvSpPr>
          <p:cNvPr id="56" name="Flowchart: Connector 55">
            <a:extLst>
              <a:ext uri="{FF2B5EF4-FFF2-40B4-BE49-F238E27FC236}">
                <a16:creationId xmlns:a16="http://schemas.microsoft.com/office/drawing/2014/main" id="{F47A495D-5CBF-4336-B53A-C9AE2F9E3540}"/>
              </a:ext>
            </a:extLst>
          </p:cNvPr>
          <p:cNvSpPr/>
          <p:nvPr/>
        </p:nvSpPr>
        <p:spPr>
          <a:xfrm>
            <a:off x="464676" y="4618234"/>
            <a:ext cx="215568" cy="200042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E96A28F-8724-4FCE-AA66-159D39163BCA}"/>
              </a:ext>
            </a:extLst>
          </p:cNvPr>
          <p:cNvSpPr txBox="1"/>
          <p:nvPr/>
        </p:nvSpPr>
        <p:spPr>
          <a:xfrm>
            <a:off x="733426" y="4518950"/>
            <a:ext cx="56916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Agency Contact Name and Agency will be pre-populated based on the person creating the record.</a:t>
            </a:r>
          </a:p>
        </p:txBody>
      </p:sp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E32BD450-F0E3-474A-B553-45A5550CB394}"/>
              </a:ext>
            </a:extLst>
          </p:cNvPr>
          <p:cNvSpPr/>
          <p:nvPr/>
        </p:nvSpPr>
        <p:spPr>
          <a:xfrm>
            <a:off x="6940254" y="1246414"/>
            <a:ext cx="215568" cy="200042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1DCF58-8357-4497-331C-4C064BCC96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705" y="956026"/>
            <a:ext cx="5864334" cy="3362881"/>
          </a:xfrm>
          <a:prstGeom prst="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35803A6D-87AA-463F-8DEE-60D6B8212DC5}"/>
              </a:ext>
            </a:extLst>
          </p:cNvPr>
          <p:cNvSpPr/>
          <p:nvPr/>
        </p:nvSpPr>
        <p:spPr>
          <a:xfrm>
            <a:off x="4983163" y="1608931"/>
            <a:ext cx="93007" cy="10953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CA5857F4-188E-4FF9-883A-D5547EED4700}"/>
              </a:ext>
            </a:extLst>
          </p:cNvPr>
          <p:cNvCxnSpPr>
            <a:cxnSpLocks/>
            <a:stCxn id="7" idx="6"/>
            <a:endCxn id="34" idx="2"/>
          </p:cNvCxnSpPr>
          <p:nvPr/>
        </p:nvCxnSpPr>
        <p:spPr>
          <a:xfrm flipV="1">
            <a:off x="5076170" y="1346435"/>
            <a:ext cx="1864084" cy="31726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8" name="Oval 57">
            <a:extLst>
              <a:ext uri="{FF2B5EF4-FFF2-40B4-BE49-F238E27FC236}">
                <a16:creationId xmlns:a16="http://schemas.microsoft.com/office/drawing/2014/main" id="{1BD8C9AD-FE32-419C-8A07-3DEF766D94B5}"/>
              </a:ext>
            </a:extLst>
          </p:cNvPr>
          <p:cNvSpPr/>
          <p:nvPr/>
        </p:nvSpPr>
        <p:spPr>
          <a:xfrm>
            <a:off x="617052" y="1919097"/>
            <a:ext cx="93007" cy="10953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606759DB-F834-4E53-933D-582084471A77}"/>
              </a:ext>
            </a:extLst>
          </p:cNvPr>
          <p:cNvCxnSpPr>
            <a:cxnSpLocks/>
            <a:stCxn id="56" idx="0"/>
            <a:endCxn id="58" idx="2"/>
          </p:cNvCxnSpPr>
          <p:nvPr/>
        </p:nvCxnSpPr>
        <p:spPr>
          <a:xfrm rot="5400000" flipH="1" flipV="1">
            <a:off x="-727428" y="3273754"/>
            <a:ext cx="2644368" cy="44592"/>
          </a:xfrm>
          <a:prstGeom prst="bentConnector2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2" name="Flowchart: Connector 31">
            <a:extLst>
              <a:ext uri="{FF2B5EF4-FFF2-40B4-BE49-F238E27FC236}">
                <a16:creationId xmlns:a16="http://schemas.microsoft.com/office/drawing/2014/main" id="{A8402C37-DD76-E48F-B6AC-B296D1EA0226}"/>
              </a:ext>
            </a:extLst>
          </p:cNvPr>
          <p:cNvSpPr/>
          <p:nvPr/>
        </p:nvSpPr>
        <p:spPr>
          <a:xfrm>
            <a:off x="6962479" y="2203144"/>
            <a:ext cx="215568" cy="200042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F2775D6-695A-76D3-B1D1-AC1810074588}"/>
              </a:ext>
            </a:extLst>
          </p:cNvPr>
          <p:cNvSpPr/>
          <p:nvPr/>
        </p:nvSpPr>
        <p:spPr>
          <a:xfrm>
            <a:off x="5235412" y="2403186"/>
            <a:ext cx="93007" cy="10953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0859B7B8-976C-865A-A661-12B454C9C65B}"/>
              </a:ext>
            </a:extLst>
          </p:cNvPr>
          <p:cNvCxnSpPr>
            <a:cxnSpLocks/>
            <a:stCxn id="32" idx="2"/>
            <a:endCxn id="35" idx="6"/>
          </p:cNvCxnSpPr>
          <p:nvPr/>
        </p:nvCxnSpPr>
        <p:spPr>
          <a:xfrm rot="10800000" flipV="1">
            <a:off x="5328419" y="2303165"/>
            <a:ext cx="1634060" cy="15479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1" name="Flowchart: Connector 40">
            <a:extLst>
              <a:ext uri="{FF2B5EF4-FFF2-40B4-BE49-F238E27FC236}">
                <a16:creationId xmlns:a16="http://schemas.microsoft.com/office/drawing/2014/main" id="{5F5EFF78-A08F-C810-C758-D2A41E78F414}"/>
              </a:ext>
            </a:extLst>
          </p:cNvPr>
          <p:cNvSpPr/>
          <p:nvPr/>
        </p:nvSpPr>
        <p:spPr>
          <a:xfrm>
            <a:off x="6921038" y="4811337"/>
            <a:ext cx="215568" cy="200042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F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78645FFF-78F7-6B68-D75D-075077A059AA}"/>
              </a:ext>
            </a:extLst>
          </p:cNvPr>
          <p:cNvSpPr/>
          <p:nvPr/>
        </p:nvSpPr>
        <p:spPr>
          <a:xfrm>
            <a:off x="2382419" y="3945809"/>
            <a:ext cx="93007" cy="10953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Connector: Elbow 42">
            <a:extLst>
              <a:ext uri="{FF2B5EF4-FFF2-40B4-BE49-F238E27FC236}">
                <a16:creationId xmlns:a16="http://schemas.microsoft.com/office/drawing/2014/main" id="{9F418F62-8A62-5E73-46D3-5295CAB180C2}"/>
              </a:ext>
            </a:extLst>
          </p:cNvPr>
          <p:cNvCxnSpPr>
            <a:cxnSpLocks/>
            <a:stCxn id="41" idx="0"/>
            <a:endCxn id="42" idx="6"/>
          </p:cNvCxnSpPr>
          <p:nvPr/>
        </p:nvCxnSpPr>
        <p:spPr>
          <a:xfrm rot="16200000" flipV="1">
            <a:off x="4346745" y="2129260"/>
            <a:ext cx="810759" cy="4553396"/>
          </a:xfrm>
          <a:prstGeom prst="bentConnector2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4F35DD24-88C8-B394-5759-2D9E6F9F50E0}"/>
              </a:ext>
            </a:extLst>
          </p:cNvPr>
          <p:cNvSpPr txBox="1"/>
          <p:nvPr/>
        </p:nvSpPr>
        <p:spPr>
          <a:xfrm>
            <a:off x="7155822" y="2111886"/>
            <a:ext cx="490357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Provide the required fields such as:</a:t>
            </a:r>
          </a:p>
          <a:p>
            <a:r>
              <a:rPr lang="en-US" sz="1600" dirty="0"/>
              <a:t>License Number, License Type, Issue Date and Expiration Date.</a:t>
            </a:r>
          </a:p>
          <a:p>
            <a:endParaRPr lang="en-US" sz="1600" dirty="0"/>
          </a:p>
          <a:p>
            <a:r>
              <a:rPr lang="en-US" sz="1600" dirty="0"/>
              <a:t>License Type: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DCF License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Exemption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N/A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380F5DC-4708-32F9-8448-F2CEC992C4E0}"/>
              </a:ext>
            </a:extLst>
          </p:cNvPr>
          <p:cNvSpPr txBox="1"/>
          <p:nvPr/>
        </p:nvSpPr>
        <p:spPr>
          <a:xfrm>
            <a:off x="7112903" y="4710828"/>
            <a:ext cx="4903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Drag and Drop the DCF or Exemption file here to upload the file.</a:t>
            </a:r>
          </a:p>
        </p:txBody>
      </p:sp>
      <p:sp>
        <p:nvSpPr>
          <p:cNvPr id="53" name="Flowchart: Connector 52">
            <a:extLst>
              <a:ext uri="{FF2B5EF4-FFF2-40B4-BE49-F238E27FC236}">
                <a16:creationId xmlns:a16="http://schemas.microsoft.com/office/drawing/2014/main" id="{1A32A2AD-FA07-3F2B-D55D-F12DE29CA3AD}"/>
              </a:ext>
            </a:extLst>
          </p:cNvPr>
          <p:cNvSpPr/>
          <p:nvPr/>
        </p:nvSpPr>
        <p:spPr>
          <a:xfrm>
            <a:off x="248560" y="5608711"/>
            <a:ext cx="215568" cy="200042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G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BB629941-BD01-CD58-D19F-A12775C58A58}"/>
              </a:ext>
            </a:extLst>
          </p:cNvPr>
          <p:cNvSpPr/>
          <p:nvPr/>
        </p:nvSpPr>
        <p:spPr>
          <a:xfrm>
            <a:off x="691400" y="1346435"/>
            <a:ext cx="93007" cy="10953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9A1BEB97-C427-7D9F-0FDB-40D92D2C54B2}"/>
              </a:ext>
            </a:extLst>
          </p:cNvPr>
          <p:cNvCxnSpPr>
            <a:cxnSpLocks/>
            <a:stCxn id="53" idx="0"/>
            <a:endCxn id="54" idx="2"/>
          </p:cNvCxnSpPr>
          <p:nvPr/>
        </p:nvCxnSpPr>
        <p:spPr>
          <a:xfrm rot="5400000" flipH="1" flipV="1">
            <a:off x="-1579881" y="3337430"/>
            <a:ext cx="4207507" cy="335056"/>
          </a:xfrm>
          <a:prstGeom prst="bentConnector2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06F117DD-A4E6-BE47-0028-BB43780152B2}"/>
              </a:ext>
            </a:extLst>
          </p:cNvPr>
          <p:cNvSpPr txBox="1"/>
          <p:nvPr/>
        </p:nvSpPr>
        <p:spPr>
          <a:xfrm>
            <a:off x="496474" y="5511565"/>
            <a:ext cx="49035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Finally, click Save.  Once the record is saved, the KHA Contract Manager will associate this to the appropriate Contract and Site Location(s).</a:t>
            </a:r>
          </a:p>
        </p:txBody>
      </p:sp>
    </p:spTree>
    <p:extLst>
      <p:ext uri="{BB962C8B-B14F-4D97-AF65-F5344CB8AC3E}">
        <p14:creationId xmlns:p14="http://schemas.microsoft.com/office/powerpoint/2010/main" val="930902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140A1-F4B3-422F-9B4F-BE7120F07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42" y="266700"/>
            <a:ext cx="11306170" cy="71301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How to view related contracts</a:t>
            </a:r>
          </a:p>
        </p:txBody>
      </p:sp>
      <p:sp>
        <p:nvSpPr>
          <p:cNvPr id="3073" name="TextBox 3072">
            <a:extLst>
              <a:ext uri="{FF2B5EF4-FFF2-40B4-BE49-F238E27FC236}">
                <a16:creationId xmlns:a16="http://schemas.microsoft.com/office/drawing/2014/main" id="{907449A8-B059-4AB5-A965-BA80F6766186}"/>
              </a:ext>
            </a:extLst>
          </p:cNvPr>
          <p:cNvSpPr txBox="1"/>
          <p:nvPr/>
        </p:nvSpPr>
        <p:spPr>
          <a:xfrm>
            <a:off x="7209747" y="1159008"/>
            <a:ext cx="42916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Select View My Contracts to view contracts you have created/submitted. This will be empty as you don’t have permission to create new contracts.</a:t>
            </a:r>
          </a:p>
        </p:txBody>
      </p:sp>
      <p:sp>
        <p:nvSpPr>
          <p:cNvPr id="56" name="Flowchart: Connector 55">
            <a:extLst>
              <a:ext uri="{FF2B5EF4-FFF2-40B4-BE49-F238E27FC236}">
                <a16:creationId xmlns:a16="http://schemas.microsoft.com/office/drawing/2014/main" id="{F47A495D-5CBF-4336-B53A-C9AE2F9E3540}"/>
              </a:ext>
            </a:extLst>
          </p:cNvPr>
          <p:cNvSpPr/>
          <p:nvPr/>
        </p:nvSpPr>
        <p:spPr>
          <a:xfrm>
            <a:off x="464676" y="4618234"/>
            <a:ext cx="215568" cy="200042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B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E96A28F-8724-4FCE-AA66-159D39163BCA}"/>
              </a:ext>
            </a:extLst>
          </p:cNvPr>
          <p:cNvSpPr txBox="1"/>
          <p:nvPr/>
        </p:nvSpPr>
        <p:spPr>
          <a:xfrm>
            <a:off x="733426" y="4518950"/>
            <a:ext cx="51092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Select View All Contracts will display all contract submitted for the associated company/vendor/agency.  Note: You will only be able to view.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536404-7F77-DB2C-4DF0-73BBD8E10E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552" y="1032616"/>
            <a:ext cx="5810498" cy="3353648"/>
          </a:xfrm>
          <a:prstGeom prst="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E32BD450-F0E3-474A-B553-45A5550CB394}"/>
              </a:ext>
            </a:extLst>
          </p:cNvPr>
          <p:cNvSpPr/>
          <p:nvPr/>
        </p:nvSpPr>
        <p:spPr>
          <a:xfrm>
            <a:off x="6940254" y="1246414"/>
            <a:ext cx="215568" cy="200042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5803A6D-87AA-463F-8DEE-60D6B8212DC5}"/>
              </a:ext>
            </a:extLst>
          </p:cNvPr>
          <p:cNvSpPr/>
          <p:nvPr/>
        </p:nvSpPr>
        <p:spPr>
          <a:xfrm>
            <a:off x="4797425" y="2709440"/>
            <a:ext cx="93007" cy="10953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CA5857F4-188E-4FF9-883A-D5547EED4700}"/>
              </a:ext>
            </a:extLst>
          </p:cNvPr>
          <p:cNvCxnSpPr>
            <a:cxnSpLocks/>
            <a:stCxn id="7" idx="6"/>
            <a:endCxn id="34" idx="2"/>
          </p:cNvCxnSpPr>
          <p:nvPr/>
        </p:nvCxnSpPr>
        <p:spPr>
          <a:xfrm flipV="1">
            <a:off x="4890432" y="1346435"/>
            <a:ext cx="2049822" cy="1417774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8" name="Oval 57">
            <a:extLst>
              <a:ext uri="{FF2B5EF4-FFF2-40B4-BE49-F238E27FC236}">
                <a16:creationId xmlns:a16="http://schemas.microsoft.com/office/drawing/2014/main" id="{1BD8C9AD-FE32-419C-8A07-3DEF766D94B5}"/>
              </a:ext>
            </a:extLst>
          </p:cNvPr>
          <p:cNvSpPr/>
          <p:nvPr/>
        </p:nvSpPr>
        <p:spPr>
          <a:xfrm>
            <a:off x="3894790" y="2886983"/>
            <a:ext cx="93007" cy="10953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606759DB-F834-4E53-933D-582084471A77}"/>
              </a:ext>
            </a:extLst>
          </p:cNvPr>
          <p:cNvCxnSpPr>
            <a:cxnSpLocks/>
            <a:stCxn id="56" idx="0"/>
            <a:endCxn id="58" idx="2"/>
          </p:cNvCxnSpPr>
          <p:nvPr/>
        </p:nvCxnSpPr>
        <p:spPr>
          <a:xfrm rot="5400000" flipH="1" flipV="1">
            <a:off x="1395384" y="2118828"/>
            <a:ext cx="1676482" cy="3322330"/>
          </a:xfrm>
          <a:prstGeom prst="bentConnector2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9C0D40BB-185B-5891-8F89-F8719AAF49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3554" y="3449821"/>
            <a:ext cx="6093308" cy="1937360"/>
          </a:xfrm>
          <a:prstGeom prst="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4276683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140A1-F4B3-422F-9B4F-BE7120F07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42" y="266700"/>
            <a:ext cx="11306170" cy="71301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How to view related contracts </a:t>
            </a:r>
            <a:r>
              <a:rPr lang="en-US" sz="2400" dirty="0" err="1">
                <a:solidFill>
                  <a:srgbClr val="0070C0"/>
                </a:solidFill>
              </a:rPr>
              <a:t>cont</a:t>
            </a:r>
            <a:r>
              <a:rPr lang="en-US" sz="2400" dirty="0">
                <a:solidFill>
                  <a:srgbClr val="0070C0"/>
                </a:solidFill>
              </a:rPr>
              <a:t>…</a:t>
            </a:r>
          </a:p>
        </p:txBody>
      </p:sp>
      <p:sp>
        <p:nvSpPr>
          <p:cNvPr id="3073" name="TextBox 3072">
            <a:extLst>
              <a:ext uri="{FF2B5EF4-FFF2-40B4-BE49-F238E27FC236}">
                <a16:creationId xmlns:a16="http://schemas.microsoft.com/office/drawing/2014/main" id="{907449A8-B059-4AB5-A965-BA80F6766186}"/>
              </a:ext>
            </a:extLst>
          </p:cNvPr>
          <p:cNvSpPr txBox="1"/>
          <p:nvPr/>
        </p:nvSpPr>
        <p:spPr>
          <a:xfrm>
            <a:off x="257175" y="4213435"/>
            <a:ext cx="42916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Use the tab to navigate through the different sections of the contract.  On the Attachment tab, you’ll be able to upload Company Documents (e.g. Certificate of Insurance).</a:t>
            </a:r>
          </a:p>
        </p:txBody>
      </p:sp>
      <p:sp>
        <p:nvSpPr>
          <p:cNvPr id="56" name="Flowchart: Connector 55">
            <a:extLst>
              <a:ext uri="{FF2B5EF4-FFF2-40B4-BE49-F238E27FC236}">
                <a16:creationId xmlns:a16="http://schemas.microsoft.com/office/drawing/2014/main" id="{F47A495D-5CBF-4336-B53A-C9AE2F9E3540}"/>
              </a:ext>
            </a:extLst>
          </p:cNvPr>
          <p:cNvSpPr/>
          <p:nvPr/>
        </p:nvSpPr>
        <p:spPr>
          <a:xfrm>
            <a:off x="339232" y="3287783"/>
            <a:ext cx="215568" cy="200042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E96A28F-8724-4FCE-AA66-159D39163BCA}"/>
              </a:ext>
            </a:extLst>
          </p:cNvPr>
          <p:cNvSpPr txBox="1"/>
          <p:nvPr/>
        </p:nvSpPr>
        <p:spPr>
          <a:xfrm>
            <a:off x="550421" y="3195277"/>
            <a:ext cx="3621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Select the ID to view the contract</a:t>
            </a:r>
          </a:p>
        </p:txBody>
      </p:sp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E32BD450-F0E3-474A-B553-45A5550CB394}"/>
              </a:ext>
            </a:extLst>
          </p:cNvPr>
          <p:cNvSpPr/>
          <p:nvPr/>
        </p:nvSpPr>
        <p:spPr>
          <a:xfrm>
            <a:off x="356892" y="4003274"/>
            <a:ext cx="215568" cy="200042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C0D40BB-185B-5891-8F89-F8719AAF4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642" y="1059159"/>
            <a:ext cx="6093308" cy="1937360"/>
          </a:xfrm>
          <a:prstGeom prst="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58" name="Oval 57">
            <a:extLst>
              <a:ext uri="{FF2B5EF4-FFF2-40B4-BE49-F238E27FC236}">
                <a16:creationId xmlns:a16="http://schemas.microsoft.com/office/drawing/2014/main" id="{1BD8C9AD-FE32-419C-8A07-3DEF766D94B5}"/>
              </a:ext>
            </a:extLst>
          </p:cNvPr>
          <p:cNvSpPr/>
          <p:nvPr/>
        </p:nvSpPr>
        <p:spPr>
          <a:xfrm>
            <a:off x="1298263" y="2431256"/>
            <a:ext cx="93007" cy="10953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606759DB-F834-4E53-933D-582084471A77}"/>
              </a:ext>
            </a:extLst>
          </p:cNvPr>
          <p:cNvCxnSpPr>
            <a:cxnSpLocks/>
            <a:stCxn id="56" idx="0"/>
            <a:endCxn id="58" idx="2"/>
          </p:cNvCxnSpPr>
          <p:nvPr/>
        </p:nvCxnSpPr>
        <p:spPr>
          <a:xfrm rot="5400000" flipH="1" flipV="1">
            <a:off x="471760" y="2461281"/>
            <a:ext cx="801758" cy="851247"/>
          </a:xfrm>
          <a:prstGeom prst="bentConnector2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39" name="Picture 38">
            <a:extLst>
              <a:ext uri="{FF2B5EF4-FFF2-40B4-BE49-F238E27FC236}">
                <a16:creationId xmlns:a16="http://schemas.microsoft.com/office/drawing/2014/main" id="{4FE6C45A-74A5-D912-9751-F7B8314C6F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3163" y="2316425"/>
            <a:ext cx="6187675" cy="3573740"/>
          </a:xfrm>
          <a:prstGeom prst="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35803A6D-87AA-463F-8DEE-60D6B8212DC5}"/>
              </a:ext>
            </a:extLst>
          </p:cNvPr>
          <p:cNvSpPr/>
          <p:nvPr/>
        </p:nvSpPr>
        <p:spPr>
          <a:xfrm>
            <a:off x="4993871" y="3333035"/>
            <a:ext cx="93007" cy="10953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CA5857F4-188E-4FF9-883A-D5547EED4700}"/>
              </a:ext>
            </a:extLst>
          </p:cNvPr>
          <p:cNvCxnSpPr>
            <a:cxnSpLocks/>
            <a:stCxn id="7" idx="2"/>
            <a:endCxn id="34" idx="6"/>
          </p:cNvCxnSpPr>
          <p:nvPr/>
        </p:nvCxnSpPr>
        <p:spPr>
          <a:xfrm rot="10800000" flipV="1">
            <a:off x="572461" y="3387803"/>
            <a:ext cx="4421411" cy="715491"/>
          </a:xfrm>
          <a:prstGeom prst="bentConnector3">
            <a:avLst>
              <a:gd name="adj1" fmla="val 15487"/>
            </a:avLst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969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140A1-F4B3-422F-9B4F-BE7120F07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9532" y="2442668"/>
            <a:ext cx="3239537" cy="153134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rgbClr val="0070C0"/>
                </a:solidFill>
              </a:rPr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326760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92" y="-1"/>
            <a:ext cx="121732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B9CCAD9-1D1C-44DB-9BC4-912C4B2303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6" name="Freeform 5">
              <a:extLst>
                <a:ext uri="{FF2B5EF4-FFF2-40B4-BE49-F238E27FC236}">
                  <a16:creationId xmlns:a16="http://schemas.microsoft.com/office/drawing/2014/main" id="{28157D96-27A9-4D8B-B0B0-DE56CBA53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6">
              <a:extLst>
                <a:ext uri="{FF2B5EF4-FFF2-40B4-BE49-F238E27FC236}">
                  <a16:creationId xmlns:a16="http://schemas.microsoft.com/office/drawing/2014/main" id="{4E3CD45D-8191-42E4-A784-B140BAC42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7">
              <a:extLst>
                <a:ext uri="{FF2B5EF4-FFF2-40B4-BE49-F238E27FC236}">
                  <a16:creationId xmlns:a16="http://schemas.microsoft.com/office/drawing/2014/main" id="{52490F6E-EA2C-4B87-AB46-A113AD5F4C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8">
              <a:extLst>
                <a:ext uri="{FF2B5EF4-FFF2-40B4-BE49-F238E27FC236}">
                  <a16:creationId xmlns:a16="http://schemas.microsoft.com/office/drawing/2014/main" id="{9AB5722B-673A-44AA-8BB1-DDDCC4016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9">
              <a:extLst>
                <a:ext uri="{FF2B5EF4-FFF2-40B4-BE49-F238E27FC236}">
                  <a16:creationId xmlns:a16="http://schemas.microsoft.com/office/drawing/2014/main" id="{92EA1CA7-8593-45AF-B093-57394C19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10">
              <a:extLst>
                <a:ext uri="{FF2B5EF4-FFF2-40B4-BE49-F238E27FC236}">
                  <a16:creationId xmlns:a16="http://schemas.microsoft.com/office/drawing/2014/main" id="{6244AECB-5C98-493E-99B2-01E27C435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1">
              <a:extLst>
                <a:ext uri="{FF2B5EF4-FFF2-40B4-BE49-F238E27FC236}">
                  <a16:creationId xmlns:a16="http://schemas.microsoft.com/office/drawing/2014/main" id="{F7F7FFBF-6D14-4896-93E3-FB0F193020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2">
              <a:extLst>
                <a:ext uri="{FF2B5EF4-FFF2-40B4-BE49-F238E27FC236}">
                  <a16:creationId xmlns:a16="http://schemas.microsoft.com/office/drawing/2014/main" id="{BE088677-0DFA-42E7-8B64-ED276E5C70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3">
              <a:extLst>
                <a:ext uri="{FF2B5EF4-FFF2-40B4-BE49-F238E27FC236}">
                  <a16:creationId xmlns:a16="http://schemas.microsoft.com/office/drawing/2014/main" id="{C13FA224-119E-41E9-858A-CA7B7FEE5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4">
              <a:extLst>
                <a:ext uri="{FF2B5EF4-FFF2-40B4-BE49-F238E27FC236}">
                  <a16:creationId xmlns:a16="http://schemas.microsoft.com/office/drawing/2014/main" id="{C172ACE0-5D17-4F91-8E9A-A86FB5D4D8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C2B7CF33-95B1-432D-B125-80D234021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6">
              <a:extLst>
                <a:ext uri="{FF2B5EF4-FFF2-40B4-BE49-F238E27FC236}">
                  <a16:creationId xmlns:a16="http://schemas.microsoft.com/office/drawing/2014/main" id="{1E3EEB73-0365-4E60-B10D-E58B062337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7">
              <a:extLst>
                <a:ext uri="{FF2B5EF4-FFF2-40B4-BE49-F238E27FC236}">
                  <a16:creationId xmlns:a16="http://schemas.microsoft.com/office/drawing/2014/main" id="{4E6A4E07-3D39-4DC9-A677-E6B0393C5B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8">
              <a:extLst>
                <a:ext uri="{FF2B5EF4-FFF2-40B4-BE49-F238E27FC236}">
                  <a16:creationId xmlns:a16="http://schemas.microsoft.com/office/drawing/2014/main" id="{5830D94D-8F55-45FA-B114-A127A03ED6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9">
              <a:extLst>
                <a:ext uri="{FF2B5EF4-FFF2-40B4-BE49-F238E27FC236}">
                  <a16:creationId xmlns:a16="http://schemas.microsoft.com/office/drawing/2014/main" id="{DD73F6BF-3B13-4AFF-9F4B-E2C1030E0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20">
              <a:extLst>
                <a:ext uri="{FF2B5EF4-FFF2-40B4-BE49-F238E27FC236}">
                  <a16:creationId xmlns:a16="http://schemas.microsoft.com/office/drawing/2014/main" id="{C74EBE4D-8A85-4E53-BD51-1A9E5DD7FB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1">
              <a:extLst>
                <a:ext uri="{FF2B5EF4-FFF2-40B4-BE49-F238E27FC236}">
                  <a16:creationId xmlns:a16="http://schemas.microsoft.com/office/drawing/2014/main" id="{340D0EEA-DB4C-46C0-B1BD-2E16274563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2">
              <a:extLst>
                <a:ext uri="{FF2B5EF4-FFF2-40B4-BE49-F238E27FC236}">
                  <a16:creationId xmlns:a16="http://schemas.microsoft.com/office/drawing/2014/main" id="{130A846E-43D7-4A97-A7D0-9B1C00F874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3">
              <a:extLst>
                <a:ext uri="{FF2B5EF4-FFF2-40B4-BE49-F238E27FC236}">
                  <a16:creationId xmlns:a16="http://schemas.microsoft.com/office/drawing/2014/main" id="{DD20401B-453B-42EE-A76C-23B1286E1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6" name="Rectangle 55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1986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62F460-7EA6-4B1B-BB85-C42E7CECC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287" y="1080007"/>
            <a:ext cx="7781390" cy="4848892"/>
          </a:xfrm>
        </p:spPr>
        <p:txBody>
          <a:bodyPr vert="horz" lIns="228600" tIns="228600" rIns="228600" bIns="0" rtlCol="0" anchor="t"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sz="3600" b="1" dirty="0">
                <a:solidFill>
                  <a:srgbClr val="0070C0"/>
                </a:solidFill>
              </a:rPr>
              <a:t>Topics</a:t>
            </a:r>
            <a:br>
              <a:rPr lang="en-US" sz="2800" dirty="0">
                <a:solidFill>
                  <a:srgbClr val="0070C0"/>
                </a:solidFill>
              </a:rPr>
            </a:b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70C0"/>
                </a:solidFill>
              </a:rPr>
              <a:t>- How to register as a vendor</a:t>
            </a:r>
            <a:br>
              <a:rPr lang="en-US" sz="2400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70C0"/>
                </a:solidFill>
              </a:rPr>
              <a:t>- How to view vendor profile</a:t>
            </a:r>
            <a:br>
              <a:rPr lang="en-US" sz="2400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70C0"/>
                </a:solidFill>
              </a:rPr>
              <a:t>- How to upload a Certificate of Insurance</a:t>
            </a:r>
            <a:br>
              <a:rPr lang="en-US" sz="2400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70C0"/>
                </a:solidFill>
              </a:rPr>
              <a:t>- How to upload a DCF or Exemption License</a:t>
            </a:r>
            <a:br>
              <a:rPr lang="en-US" sz="2400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70C0"/>
                </a:solidFill>
              </a:rPr>
              <a:t>- How to view related contracts</a:t>
            </a:r>
            <a:br>
              <a:rPr lang="en-US" sz="2400" dirty="0">
                <a:solidFill>
                  <a:srgbClr val="0070C0"/>
                </a:solidFill>
              </a:rPr>
            </a:br>
            <a:br>
              <a:rPr lang="en-US" sz="2800" dirty="0">
                <a:solidFill>
                  <a:srgbClr val="0070C0"/>
                </a:solidFill>
              </a:rPr>
            </a:br>
            <a:br>
              <a:rPr lang="en-US" sz="2800" dirty="0">
                <a:solidFill>
                  <a:srgbClr val="0070C0"/>
                </a:solidFill>
              </a:rPr>
            </a:br>
            <a:br>
              <a:rPr lang="en-US" sz="2800" dirty="0">
                <a:solidFill>
                  <a:srgbClr val="0070C0"/>
                </a:solidFill>
              </a:rPr>
            </a:b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27DA5206-A5AE-4EB1-88ED-1229DBCF63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311" y="869672"/>
            <a:ext cx="3123809" cy="5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535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140A1-F4B3-422F-9B4F-BE7120F07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42" y="266700"/>
            <a:ext cx="11306170" cy="71301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How to register as a vendor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2366D6-6CC9-48D5-BED3-7AE424BFBCBD}"/>
              </a:ext>
            </a:extLst>
          </p:cNvPr>
          <p:cNvSpPr txBox="1"/>
          <p:nvPr/>
        </p:nvSpPr>
        <p:spPr>
          <a:xfrm>
            <a:off x="401642" y="933875"/>
            <a:ext cx="11528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Link to Kids Hope Alliance (Agiloft) Self Registration Page: </a:t>
            </a: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hlinkClick r:id="rId2"/>
              </a:rPr>
              <a:t>KHA Vendor Self Registration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E32BD450-F0E3-474A-B553-45A5550CB394}"/>
              </a:ext>
            </a:extLst>
          </p:cNvPr>
          <p:cNvSpPr/>
          <p:nvPr/>
        </p:nvSpPr>
        <p:spPr>
          <a:xfrm>
            <a:off x="182267" y="5053532"/>
            <a:ext cx="215568" cy="200042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</a:t>
            </a:r>
          </a:p>
        </p:txBody>
      </p:sp>
      <p:sp>
        <p:nvSpPr>
          <p:cNvPr id="3073" name="TextBox 3072">
            <a:extLst>
              <a:ext uri="{FF2B5EF4-FFF2-40B4-BE49-F238E27FC236}">
                <a16:creationId xmlns:a16="http://schemas.microsoft.com/office/drawing/2014/main" id="{907449A8-B059-4AB5-A965-BA80F6766186}"/>
              </a:ext>
            </a:extLst>
          </p:cNvPr>
          <p:cNvSpPr txBox="1"/>
          <p:nvPr/>
        </p:nvSpPr>
        <p:spPr>
          <a:xfrm>
            <a:off x="731807" y="5013325"/>
            <a:ext cx="58802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Fill out all the required fields (red asterisk) and click Save.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E96A28F-8724-4FCE-AA66-159D39163BCA}"/>
              </a:ext>
            </a:extLst>
          </p:cNvPr>
          <p:cNvSpPr txBox="1"/>
          <p:nvPr/>
        </p:nvSpPr>
        <p:spPr>
          <a:xfrm>
            <a:off x="6746229" y="3930135"/>
            <a:ext cx="44440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The system will send the company registration link to the email provide. Please make sure to provide the correct email.</a:t>
            </a:r>
          </a:p>
        </p:txBody>
      </p: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CA5857F4-188E-4FF9-883A-D5547EED4700}"/>
              </a:ext>
            </a:extLst>
          </p:cNvPr>
          <p:cNvCxnSpPr>
            <a:cxnSpLocks/>
            <a:stCxn id="7" idx="2"/>
            <a:endCxn id="34" idx="0"/>
          </p:cNvCxnSpPr>
          <p:nvPr/>
        </p:nvCxnSpPr>
        <p:spPr>
          <a:xfrm rot="10800000" flipV="1">
            <a:off x="290051" y="2486024"/>
            <a:ext cx="234158" cy="2567507"/>
          </a:xfrm>
          <a:prstGeom prst="bentConnector2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ADD68B89-5AA4-0A52-6B25-73FD0BBBBB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188" y="1596375"/>
            <a:ext cx="5652897" cy="3333461"/>
          </a:xfrm>
          <a:prstGeom prst="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35803A6D-87AA-463F-8DEE-60D6B8212DC5}"/>
              </a:ext>
            </a:extLst>
          </p:cNvPr>
          <p:cNvSpPr/>
          <p:nvPr/>
        </p:nvSpPr>
        <p:spPr>
          <a:xfrm>
            <a:off x="524209" y="2431256"/>
            <a:ext cx="93007" cy="10953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1736C925-866E-EEA6-C292-E7D2B8397B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7599" y="1558281"/>
            <a:ext cx="4645389" cy="2275533"/>
          </a:xfrm>
          <a:prstGeom prst="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56" name="Flowchart: Connector 55">
            <a:extLst>
              <a:ext uri="{FF2B5EF4-FFF2-40B4-BE49-F238E27FC236}">
                <a16:creationId xmlns:a16="http://schemas.microsoft.com/office/drawing/2014/main" id="{F47A495D-5CBF-4336-B53A-C9AE2F9E3540}"/>
              </a:ext>
            </a:extLst>
          </p:cNvPr>
          <p:cNvSpPr/>
          <p:nvPr/>
        </p:nvSpPr>
        <p:spPr>
          <a:xfrm>
            <a:off x="6532657" y="4005160"/>
            <a:ext cx="215568" cy="200042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B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1BD8C9AD-FE32-419C-8A07-3DEF766D94B5}"/>
              </a:ext>
            </a:extLst>
          </p:cNvPr>
          <p:cNvSpPr/>
          <p:nvPr/>
        </p:nvSpPr>
        <p:spPr>
          <a:xfrm>
            <a:off x="6481666" y="2842351"/>
            <a:ext cx="93007" cy="10953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606759DB-F834-4E53-933D-582084471A77}"/>
              </a:ext>
            </a:extLst>
          </p:cNvPr>
          <p:cNvCxnSpPr>
            <a:cxnSpLocks/>
            <a:stCxn id="56" idx="2"/>
            <a:endCxn id="58" idx="2"/>
          </p:cNvCxnSpPr>
          <p:nvPr/>
        </p:nvCxnSpPr>
        <p:spPr>
          <a:xfrm rot="10800000">
            <a:off x="6481667" y="2897121"/>
            <a:ext cx="50991" cy="1208061"/>
          </a:xfrm>
          <a:prstGeom prst="bentConnector3">
            <a:avLst>
              <a:gd name="adj1" fmla="val 548314"/>
            </a:avLst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299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140A1-F4B3-422F-9B4F-BE7120F07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42" y="266700"/>
            <a:ext cx="11306170" cy="71301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How to register as a vendor </a:t>
            </a:r>
            <a:r>
              <a:rPr lang="en-US" sz="2400" dirty="0" err="1">
                <a:solidFill>
                  <a:srgbClr val="0070C0"/>
                </a:solidFill>
              </a:rPr>
              <a:t>cont</a:t>
            </a:r>
            <a:r>
              <a:rPr lang="en-US" sz="2400" dirty="0">
                <a:solidFill>
                  <a:srgbClr val="0070C0"/>
                </a:solidFill>
              </a:rPr>
              <a:t>…</a:t>
            </a:r>
          </a:p>
        </p:txBody>
      </p:sp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E32BD450-F0E3-474A-B553-45A5550CB394}"/>
              </a:ext>
            </a:extLst>
          </p:cNvPr>
          <p:cNvSpPr/>
          <p:nvPr/>
        </p:nvSpPr>
        <p:spPr>
          <a:xfrm>
            <a:off x="200580" y="5694363"/>
            <a:ext cx="215568" cy="200042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</a:t>
            </a:r>
          </a:p>
        </p:txBody>
      </p:sp>
      <p:sp>
        <p:nvSpPr>
          <p:cNvPr id="3073" name="TextBox 3072">
            <a:extLst>
              <a:ext uri="{FF2B5EF4-FFF2-40B4-BE49-F238E27FC236}">
                <a16:creationId xmlns:a16="http://schemas.microsoft.com/office/drawing/2014/main" id="{907449A8-B059-4AB5-A965-BA80F6766186}"/>
              </a:ext>
            </a:extLst>
          </p:cNvPr>
          <p:cNvSpPr txBox="1"/>
          <p:nvPr/>
        </p:nvSpPr>
        <p:spPr>
          <a:xfrm>
            <a:off x="484187" y="5639650"/>
            <a:ext cx="58802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Fill out all required fields within the Company and Location Details.  For Good and Services, this allow you to select what type of good and services your company provides.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E96A28F-8724-4FCE-AA66-159D39163BCA}"/>
              </a:ext>
            </a:extLst>
          </p:cNvPr>
          <p:cNvSpPr txBox="1"/>
          <p:nvPr/>
        </p:nvSpPr>
        <p:spPr>
          <a:xfrm>
            <a:off x="6581316" y="5084714"/>
            <a:ext cx="44440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Provide additional information such as Stakeholders, Related Companies and upload any relevant documents. Click Submit when done.</a:t>
            </a:r>
          </a:p>
        </p:txBody>
      </p: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CA5857F4-188E-4FF9-883A-D5547EED4700}"/>
              </a:ext>
            </a:extLst>
          </p:cNvPr>
          <p:cNvCxnSpPr>
            <a:cxnSpLocks/>
            <a:stCxn id="7" idx="2"/>
            <a:endCxn id="34" idx="0"/>
          </p:cNvCxnSpPr>
          <p:nvPr/>
        </p:nvCxnSpPr>
        <p:spPr>
          <a:xfrm rot="10800000" flipV="1">
            <a:off x="308365" y="2486025"/>
            <a:ext cx="215845" cy="3208338"/>
          </a:xfrm>
          <a:prstGeom prst="bentConnector2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6" name="Flowchart: Connector 55">
            <a:extLst>
              <a:ext uri="{FF2B5EF4-FFF2-40B4-BE49-F238E27FC236}">
                <a16:creationId xmlns:a16="http://schemas.microsoft.com/office/drawing/2014/main" id="{F47A495D-5CBF-4336-B53A-C9AE2F9E3540}"/>
              </a:ext>
            </a:extLst>
          </p:cNvPr>
          <p:cNvSpPr/>
          <p:nvPr/>
        </p:nvSpPr>
        <p:spPr>
          <a:xfrm>
            <a:off x="6334624" y="5152276"/>
            <a:ext cx="215568" cy="200042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</a:t>
            </a:r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606759DB-F834-4E53-933D-582084471A77}"/>
              </a:ext>
            </a:extLst>
          </p:cNvPr>
          <p:cNvCxnSpPr>
            <a:cxnSpLocks/>
            <a:stCxn id="56" idx="2"/>
            <a:endCxn id="58" idx="2"/>
          </p:cNvCxnSpPr>
          <p:nvPr/>
        </p:nvCxnSpPr>
        <p:spPr>
          <a:xfrm rot="10800000">
            <a:off x="6317982" y="2431257"/>
            <a:ext cx="16643" cy="2821041"/>
          </a:xfrm>
          <a:prstGeom prst="bentConnector3">
            <a:avLst>
              <a:gd name="adj1" fmla="val 1473550"/>
            </a:avLst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6B4E1027-FCBE-13BA-6B44-40DC0C5EBA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885" y="1068221"/>
            <a:ext cx="5092745" cy="4431992"/>
          </a:xfrm>
          <a:prstGeom prst="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35803A6D-87AA-463F-8DEE-60D6B8212DC5}"/>
              </a:ext>
            </a:extLst>
          </p:cNvPr>
          <p:cNvSpPr/>
          <p:nvPr/>
        </p:nvSpPr>
        <p:spPr>
          <a:xfrm>
            <a:off x="524209" y="2431256"/>
            <a:ext cx="93007" cy="10953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182581F4-DC9E-32D1-600C-6F55A1469F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3715" y="992368"/>
            <a:ext cx="5296530" cy="3946934"/>
          </a:xfrm>
          <a:prstGeom prst="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58" name="Oval 57">
            <a:extLst>
              <a:ext uri="{FF2B5EF4-FFF2-40B4-BE49-F238E27FC236}">
                <a16:creationId xmlns:a16="http://schemas.microsoft.com/office/drawing/2014/main" id="{1BD8C9AD-FE32-419C-8A07-3DEF766D94B5}"/>
              </a:ext>
            </a:extLst>
          </p:cNvPr>
          <p:cNvSpPr/>
          <p:nvPr/>
        </p:nvSpPr>
        <p:spPr>
          <a:xfrm>
            <a:off x="6317981" y="2376487"/>
            <a:ext cx="93007" cy="10953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07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140A1-F4B3-422F-9B4F-BE7120F07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42" y="266700"/>
            <a:ext cx="11306170" cy="71301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How to register as a vendor </a:t>
            </a:r>
            <a:r>
              <a:rPr lang="en-US" sz="2400" dirty="0" err="1">
                <a:solidFill>
                  <a:srgbClr val="0070C0"/>
                </a:solidFill>
              </a:rPr>
              <a:t>cont</a:t>
            </a:r>
            <a:r>
              <a:rPr lang="en-US" sz="2400" dirty="0">
                <a:solidFill>
                  <a:srgbClr val="0070C0"/>
                </a:solidFill>
              </a:rPr>
              <a:t>…</a:t>
            </a:r>
          </a:p>
        </p:txBody>
      </p:sp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E32BD450-F0E3-474A-B553-45A5550CB394}"/>
              </a:ext>
            </a:extLst>
          </p:cNvPr>
          <p:cNvSpPr/>
          <p:nvPr/>
        </p:nvSpPr>
        <p:spPr>
          <a:xfrm>
            <a:off x="261289" y="4038122"/>
            <a:ext cx="215568" cy="200042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</a:t>
            </a:r>
          </a:p>
        </p:txBody>
      </p:sp>
      <p:sp>
        <p:nvSpPr>
          <p:cNvPr id="3073" name="TextBox 3072">
            <a:extLst>
              <a:ext uri="{FF2B5EF4-FFF2-40B4-BE49-F238E27FC236}">
                <a16:creationId xmlns:a16="http://schemas.microsoft.com/office/drawing/2014/main" id="{907449A8-B059-4AB5-A965-BA80F6766186}"/>
              </a:ext>
            </a:extLst>
          </p:cNvPr>
          <p:cNvSpPr txBox="1"/>
          <p:nvPr/>
        </p:nvSpPr>
        <p:spPr>
          <a:xfrm>
            <a:off x="445571" y="3959546"/>
            <a:ext cx="5581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After Submitting you will receive the following email stating that your supplier profile is under review.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E96A28F-8724-4FCE-AA66-159D39163BCA}"/>
              </a:ext>
            </a:extLst>
          </p:cNvPr>
          <p:cNvSpPr txBox="1"/>
          <p:nvPr/>
        </p:nvSpPr>
        <p:spPr>
          <a:xfrm>
            <a:off x="5913705" y="3959546"/>
            <a:ext cx="5940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Once approved, you’ll receive the following email and now you can log in to the Supplier Portal. </a:t>
            </a:r>
          </a:p>
        </p:txBody>
      </p:sp>
      <p:sp>
        <p:nvSpPr>
          <p:cNvPr id="56" name="Flowchart: Connector 55">
            <a:extLst>
              <a:ext uri="{FF2B5EF4-FFF2-40B4-BE49-F238E27FC236}">
                <a16:creationId xmlns:a16="http://schemas.microsoft.com/office/drawing/2014/main" id="{F47A495D-5CBF-4336-B53A-C9AE2F9E3540}"/>
              </a:ext>
            </a:extLst>
          </p:cNvPr>
          <p:cNvSpPr/>
          <p:nvPr/>
        </p:nvSpPr>
        <p:spPr>
          <a:xfrm>
            <a:off x="5705036" y="4038123"/>
            <a:ext cx="215568" cy="200042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0853A6-2EB1-2E2F-D1D3-BB2BF0C969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55" y="1026751"/>
            <a:ext cx="5141438" cy="2661374"/>
          </a:xfrm>
          <a:prstGeom prst="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CA5857F4-188E-4FF9-883A-D5547EED4700}"/>
              </a:ext>
            </a:extLst>
          </p:cNvPr>
          <p:cNvCxnSpPr>
            <a:cxnSpLocks/>
            <a:stCxn id="7" idx="2"/>
            <a:endCxn id="34" idx="0"/>
          </p:cNvCxnSpPr>
          <p:nvPr/>
        </p:nvCxnSpPr>
        <p:spPr>
          <a:xfrm rot="10800000" flipV="1">
            <a:off x="369073" y="1549512"/>
            <a:ext cx="48632" cy="2488609"/>
          </a:xfrm>
          <a:prstGeom prst="bentConnector2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35803A6D-87AA-463F-8DEE-60D6B8212DC5}"/>
              </a:ext>
            </a:extLst>
          </p:cNvPr>
          <p:cNvSpPr/>
          <p:nvPr/>
        </p:nvSpPr>
        <p:spPr>
          <a:xfrm>
            <a:off x="417705" y="1494744"/>
            <a:ext cx="93007" cy="10953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ABB305DC-8A18-7549-5A1F-139A5341DB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3705" y="1024333"/>
            <a:ext cx="6038460" cy="2661374"/>
          </a:xfrm>
          <a:prstGeom prst="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606759DB-F834-4E53-933D-582084471A77}"/>
              </a:ext>
            </a:extLst>
          </p:cNvPr>
          <p:cNvCxnSpPr>
            <a:cxnSpLocks/>
            <a:stCxn id="56" idx="0"/>
            <a:endCxn id="58" idx="2"/>
          </p:cNvCxnSpPr>
          <p:nvPr/>
        </p:nvCxnSpPr>
        <p:spPr>
          <a:xfrm rot="5400000" flipH="1" flipV="1">
            <a:off x="4660904" y="2756197"/>
            <a:ext cx="2433842" cy="130011"/>
          </a:xfrm>
          <a:prstGeom prst="bentConnector2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8" name="Oval 57">
            <a:extLst>
              <a:ext uri="{FF2B5EF4-FFF2-40B4-BE49-F238E27FC236}">
                <a16:creationId xmlns:a16="http://schemas.microsoft.com/office/drawing/2014/main" id="{1BD8C9AD-FE32-419C-8A07-3DEF766D94B5}"/>
              </a:ext>
            </a:extLst>
          </p:cNvPr>
          <p:cNvSpPr/>
          <p:nvPr/>
        </p:nvSpPr>
        <p:spPr>
          <a:xfrm>
            <a:off x="5942831" y="1549512"/>
            <a:ext cx="93007" cy="10953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916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140A1-F4B3-422F-9B4F-BE7120F07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42" y="266700"/>
            <a:ext cx="11306170" cy="71301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How to view vendor profile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2366D6-6CC9-48D5-BED3-7AE424BFBCBD}"/>
              </a:ext>
            </a:extLst>
          </p:cNvPr>
          <p:cNvSpPr txBox="1"/>
          <p:nvPr/>
        </p:nvSpPr>
        <p:spPr>
          <a:xfrm>
            <a:off x="401642" y="933875"/>
            <a:ext cx="1152842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Link to Kids Hope Alliance (Agiloft) Portal: </a:t>
            </a:r>
          </a:p>
          <a:p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https://kidshopealliance.agiloft.com/logins/kidshopealliance-login.htm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E32BD450-F0E3-474A-B553-45A5550CB394}"/>
              </a:ext>
            </a:extLst>
          </p:cNvPr>
          <p:cNvSpPr/>
          <p:nvPr/>
        </p:nvSpPr>
        <p:spPr>
          <a:xfrm>
            <a:off x="524375" y="5075221"/>
            <a:ext cx="215568" cy="200042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</a:t>
            </a:r>
          </a:p>
        </p:txBody>
      </p:sp>
      <p:sp>
        <p:nvSpPr>
          <p:cNvPr id="3073" name="TextBox 3072">
            <a:extLst>
              <a:ext uri="{FF2B5EF4-FFF2-40B4-BE49-F238E27FC236}">
                <a16:creationId xmlns:a16="http://schemas.microsoft.com/office/drawing/2014/main" id="{907449A8-B059-4AB5-A965-BA80F6766186}"/>
              </a:ext>
            </a:extLst>
          </p:cNvPr>
          <p:cNvSpPr txBox="1"/>
          <p:nvPr/>
        </p:nvSpPr>
        <p:spPr>
          <a:xfrm>
            <a:off x="731807" y="5013325"/>
            <a:ext cx="3676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Click “View My Company and Users” to view the company’s profile.</a:t>
            </a:r>
          </a:p>
        </p:txBody>
      </p:sp>
      <p:sp>
        <p:nvSpPr>
          <p:cNvPr id="56" name="Flowchart: Connector 55">
            <a:extLst>
              <a:ext uri="{FF2B5EF4-FFF2-40B4-BE49-F238E27FC236}">
                <a16:creationId xmlns:a16="http://schemas.microsoft.com/office/drawing/2014/main" id="{F47A495D-5CBF-4336-B53A-C9AE2F9E3540}"/>
              </a:ext>
            </a:extLst>
          </p:cNvPr>
          <p:cNvSpPr/>
          <p:nvPr/>
        </p:nvSpPr>
        <p:spPr>
          <a:xfrm>
            <a:off x="8572666" y="1676137"/>
            <a:ext cx="215568" cy="200042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B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E96A28F-8724-4FCE-AA66-159D39163BCA}"/>
              </a:ext>
            </a:extLst>
          </p:cNvPr>
          <p:cNvSpPr txBox="1"/>
          <p:nvPr/>
        </p:nvSpPr>
        <p:spPr>
          <a:xfrm>
            <a:off x="8837392" y="1584634"/>
            <a:ext cx="28894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Click “My Profile” to view your profile. From here you can update your contact information and even change your password.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2755F4-C40B-68FE-7B36-6451F323E2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250" y="1579296"/>
            <a:ext cx="7785502" cy="3189217"/>
          </a:xfrm>
          <a:prstGeom prst="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CA5857F4-188E-4FF9-883A-D5547EED4700}"/>
              </a:ext>
            </a:extLst>
          </p:cNvPr>
          <p:cNvCxnSpPr>
            <a:cxnSpLocks/>
            <a:stCxn id="7" idx="2"/>
            <a:endCxn id="34" idx="0"/>
          </p:cNvCxnSpPr>
          <p:nvPr/>
        </p:nvCxnSpPr>
        <p:spPr>
          <a:xfrm rot="10800000" flipV="1">
            <a:off x="632160" y="2513791"/>
            <a:ext cx="21287" cy="2561429"/>
          </a:xfrm>
          <a:prstGeom prst="bentConnector2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35803A6D-87AA-463F-8DEE-60D6B8212DC5}"/>
              </a:ext>
            </a:extLst>
          </p:cNvPr>
          <p:cNvSpPr/>
          <p:nvPr/>
        </p:nvSpPr>
        <p:spPr>
          <a:xfrm>
            <a:off x="653446" y="2459023"/>
            <a:ext cx="93007" cy="10953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1BD8C9AD-FE32-419C-8A07-3DEF766D94B5}"/>
              </a:ext>
            </a:extLst>
          </p:cNvPr>
          <p:cNvSpPr/>
          <p:nvPr/>
        </p:nvSpPr>
        <p:spPr>
          <a:xfrm>
            <a:off x="8046434" y="1821411"/>
            <a:ext cx="93007" cy="10953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606759DB-F834-4E53-933D-582084471A77}"/>
              </a:ext>
            </a:extLst>
          </p:cNvPr>
          <p:cNvCxnSpPr>
            <a:cxnSpLocks/>
            <a:stCxn id="56" idx="2"/>
            <a:endCxn id="58" idx="6"/>
          </p:cNvCxnSpPr>
          <p:nvPr/>
        </p:nvCxnSpPr>
        <p:spPr>
          <a:xfrm rot="10800000" flipV="1">
            <a:off x="8139442" y="1776158"/>
            <a:ext cx="433225" cy="10002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44" name="Picture 43">
            <a:extLst>
              <a:ext uri="{FF2B5EF4-FFF2-40B4-BE49-F238E27FC236}">
                <a16:creationId xmlns:a16="http://schemas.microsoft.com/office/drawing/2014/main" id="{BA4FAAB4-0364-82B1-948D-92E1D53154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8910" y="3188068"/>
            <a:ext cx="4357143" cy="2938095"/>
          </a:xfrm>
          <a:prstGeom prst="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242955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140A1-F4B3-422F-9B4F-BE7120F07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42" y="266700"/>
            <a:ext cx="11306170" cy="71301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How to view vendor profile </a:t>
            </a:r>
            <a:r>
              <a:rPr lang="en-US" sz="2400" dirty="0" err="1">
                <a:solidFill>
                  <a:srgbClr val="0070C0"/>
                </a:solidFill>
              </a:rPr>
              <a:t>cont</a:t>
            </a:r>
            <a:r>
              <a:rPr lang="en-US" sz="2400" dirty="0">
                <a:solidFill>
                  <a:srgbClr val="0070C0"/>
                </a:solidFill>
              </a:rPr>
              <a:t>…</a:t>
            </a:r>
          </a:p>
        </p:txBody>
      </p:sp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E32BD450-F0E3-474A-B553-45A5550CB394}"/>
              </a:ext>
            </a:extLst>
          </p:cNvPr>
          <p:cNvSpPr/>
          <p:nvPr/>
        </p:nvSpPr>
        <p:spPr>
          <a:xfrm>
            <a:off x="270010" y="5329205"/>
            <a:ext cx="215568" cy="200042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</a:t>
            </a:r>
          </a:p>
        </p:txBody>
      </p:sp>
      <p:sp>
        <p:nvSpPr>
          <p:cNvPr id="3073" name="TextBox 3072">
            <a:extLst>
              <a:ext uri="{FF2B5EF4-FFF2-40B4-BE49-F238E27FC236}">
                <a16:creationId xmlns:a16="http://schemas.microsoft.com/office/drawing/2014/main" id="{907449A8-B059-4AB5-A965-BA80F6766186}"/>
              </a:ext>
            </a:extLst>
          </p:cNvPr>
          <p:cNvSpPr txBox="1"/>
          <p:nvPr/>
        </p:nvSpPr>
        <p:spPr>
          <a:xfrm>
            <a:off x="462382" y="5256348"/>
            <a:ext cx="36766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Select Edit to edit the company profile.  Note: only the locations can be edited and new locations can be added only.</a:t>
            </a:r>
            <a:endParaRPr lang="en-US" sz="1400" dirty="0"/>
          </a:p>
        </p:txBody>
      </p:sp>
      <p:sp>
        <p:nvSpPr>
          <p:cNvPr id="56" name="Flowchart: Connector 55">
            <a:extLst>
              <a:ext uri="{FF2B5EF4-FFF2-40B4-BE49-F238E27FC236}">
                <a16:creationId xmlns:a16="http://schemas.microsoft.com/office/drawing/2014/main" id="{F47A495D-5CBF-4336-B53A-C9AE2F9E3540}"/>
              </a:ext>
            </a:extLst>
          </p:cNvPr>
          <p:cNvSpPr/>
          <p:nvPr/>
        </p:nvSpPr>
        <p:spPr>
          <a:xfrm>
            <a:off x="7391725" y="1172569"/>
            <a:ext cx="215568" cy="200042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E96A28F-8724-4FCE-AA66-159D39163BCA}"/>
              </a:ext>
            </a:extLst>
          </p:cNvPr>
          <p:cNvSpPr txBox="1"/>
          <p:nvPr/>
        </p:nvSpPr>
        <p:spPr>
          <a:xfrm>
            <a:off x="7588419" y="928890"/>
            <a:ext cx="431313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Use the tabs (Key Info, Locations and Contacts, and Related Records) to view other details about the company.</a:t>
            </a:r>
          </a:p>
          <a:p>
            <a:endParaRPr lang="en-US" sz="1600" dirty="0"/>
          </a:p>
          <a:p>
            <a:r>
              <a:rPr lang="en-US" sz="1600" b="1" dirty="0"/>
              <a:t>Key Info: </a:t>
            </a:r>
            <a:r>
              <a:rPr lang="en-US" sz="1600" dirty="0"/>
              <a:t>Key attributes about the company</a:t>
            </a:r>
          </a:p>
          <a:p>
            <a:r>
              <a:rPr lang="en-US" sz="1600" b="1" dirty="0"/>
              <a:t>Location and Contacts: </a:t>
            </a:r>
            <a:r>
              <a:rPr lang="en-US" sz="1600" dirty="0"/>
              <a:t>Locations and contact related to the company</a:t>
            </a:r>
          </a:p>
          <a:p>
            <a:r>
              <a:rPr lang="en-US" sz="1600" b="1" dirty="0"/>
              <a:t>Related Records: </a:t>
            </a:r>
            <a:r>
              <a:rPr lang="en-US" sz="1600" dirty="0"/>
              <a:t>Related contracts, documents and insurance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3C868D-C56D-AE3A-B26E-8D4D090767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677" y="1080153"/>
            <a:ext cx="6758452" cy="4036298"/>
          </a:xfrm>
          <a:prstGeom prst="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35803A6D-87AA-463F-8DEE-60D6B8212DC5}"/>
              </a:ext>
            </a:extLst>
          </p:cNvPr>
          <p:cNvSpPr/>
          <p:nvPr/>
        </p:nvSpPr>
        <p:spPr>
          <a:xfrm>
            <a:off x="545012" y="1710741"/>
            <a:ext cx="93007" cy="10953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CA5857F4-188E-4FF9-883A-D5547EED4700}"/>
              </a:ext>
            </a:extLst>
          </p:cNvPr>
          <p:cNvCxnSpPr>
            <a:cxnSpLocks/>
            <a:stCxn id="7" idx="2"/>
            <a:endCxn id="34" idx="0"/>
          </p:cNvCxnSpPr>
          <p:nvPr/>
        </p:nvCxnSpPr>
        <p:spPr>
          <a:xfrm rot="10800000" flipV="1">
            <a:off x="377794" y="1765509"/>
            <a:ext cx="167218" cy="3563695"/>
          </a:xfrm>
          <a:prstGeom prst="bentConnector2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8" name="Oval 57">
            <a:extLst>
              <a:ext uri="{FF2B5EF4-FFF2-40B4-BE49-F238E27FC236}">
                <a16:creationId xmlns:a16="http://schemas.microsoft.com/office/drawing/2014/main" id="{1BD8C9AD-FE32-419C-8A07-3DEF766D94B5}"/>
              </a:ext>
            </a:extLst>
          </p:cNvPr>
          <p:cNvSpPr/>
          <p:nvPr/>
        </p:nvSpPr>
        <p:spPr>
          <a:xfrm>
            <a:off x="3029365" y="1601204"/>
            <a:ext cx="93007" cy="10953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606759DB-F834-4E53-933D-582084471A77}"/>
              </a:ext>
            </a:extLst>
          </p:cNvPr>
          <p:cNvCxnSpPr>
            <a:cxnSpLocks/>
            <a:stCxn id="56" idx="2"/>
          </p:cNvCxnSpPr>
          <p:nvPr/>
        </p:nvCxnSpPr>
        <p:spPr>
          <a:xfrm rot="10800000" flipV="1">
            <a:off x="3131479" y="1272590"/>
            <a:ext cx="4260247" cy="38338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52" name="Picture 51">
            <a:extLst>
              <a:ext uri="{FF2B5EF4-FFF2-40B4-BE49-F238E27FC236}">
                <a16:creationId xmlns:a16="http://schemas.microsoft.com/office/drawing/2014/main" id="{F9B84728-E36C-2E35-C593-4DCACE002A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2558" y="3337233"/>
            <a:ext cx="3479985" cy="3100907"/>
          </a:xfrm>
          <a:prstGeom prst="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0ED0CC75-6D6A-7B2D-0046-E98EDB974C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7037" y="3648078"/>
            <a:ext cx="3332204" cy="3100907"/>
          </a:xfrm>
          <a:prstGeom prst="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779552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140A1-F4B3-422F-9B4F-BE7120F07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42" y="266700"/>
            <a:ext cx="11306170" cy="71301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How to upload a Certificate of Insurance</a:t>
            </a:r>
          </a:p>
        </p:txBody>
      </p:sp>
      <p:sp>
        <p:nvSpPr>
          <p:cNvPr id="3073" name="TextBox 3072">
            <a:extLst>
              <a:ext uri="{FF2B5EF4-FFF2-40B4-BE49-F238E27FC236}">
                <a16:creationId xmlns:a16="http://schemas.microsoft.com/office/drawing/2014/main" id="{907449A8-B059-4AB5-A965-BA80F6766186}"/>
              </a:ext>
            </a:extLst>
          </p:cNvPr>
          <p:cNvSpPr txBox="1"/>
          <p:nvPr/>
        </p:nvSpPr>
        <p:spPr>
          <a:xfrm>
            <a:off x="7209747" y="1159008"/>
            <a:ext cx="367664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Select New Company Document to upload new documents such as: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Budget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Letter of Intent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Scope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W9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Certificate of Insurance</a:t>
            </a:r>
          </a:p>
        </p:txBody>
      </p:sp>
      <p:sp>
        <p:nvSpPr>
          <p:cNvPr id="56" name="Flowchart: Connector 55">
            <a:extLst>
              <a:ext uri="{FF2B5EF4-FFF2-40B4-BE49-F238E27FC236}">
                <a16:creationId xmlns:a16="http://schemas.microsoft.com/office/drawing/2014/main" id="{F47A495D-5CBF-4336-B53A-C9AE2F9E3540}"/>
              </a:ext>
            </a:extLst>
          </p:cNvPr>
          <p:cNvSpPr/>
          <p:nvPr/>
        </p:nvSpPr>
        <p:spPr>
          <a:xfrm>
            <a:off x="464676" y="4618234"/>
            <a:ext cx="215568" cy="200042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B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E96A28F-8724-4FCE-AA66-159D39163BCA}"/>
              </a:ext>
            </a:extLst>
          </p:cNvPr>
          <p:cNvSpPr txBox="1"/>
          <p:nvPr/>
        </p:nvSpPr>
        <p:spPr>
          <a:xfrm>
            <a:off x="733426" y="4518950"/>
            <a:ext cx="34840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Select Manage Company Documents to view all documents uploaded to the company profile.  Note: you will only be able to edit documents you uploaded.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536404-7F77-DB2C-4DF0-73BBD8E10E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552" y="1032616"/>
            <a:ext cx="5810498" cy="3353648"/>
          </a:xfrm>
          <a:prstGeom prst="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E32BD450-F0E3-474A-B553-45A5550CB394}"/>
              </a:ext>
            </a:extLst>
          </p:cNvPr>
          <p:cNvSpPr/>
          <p:nvPr/>
        </p:nvSpPr>
        <p:spPr>
          <a:xfrm>
            <a:off x="6792234" y="1504261"/>
            <a:ext cx="215568" cy="200042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5803A6D-87AA-463F-8DEE-60D6B8212DC5}"/>
              </a:ext>
            </a:extLst>
          </p:cNvPr>
          <p:cNvSpPr/>
          <p:nvPr/>
        </p:nvSpPr>
        <p:spPr>
          <a:xfrm>
            <a:off x="4972611" y="1892526"/>
            <a:ext cx="93007" cy="10953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CA5857F4-188E-4FF9-883A-D5547EED4700}"/>
              </a:ext>
            </a:extLst>
          </p:cNvPr>
          <p:cNvCxnSpPr>
            <a:cxnSpLocks/>
            <a:stCxn id="7" idx="6"/>
            <a:endCxn id="34" idx="2"/>
          </p:cNvCxnSpPr>
          <p:nvPr/>
        </p:nvCxnSpPr>
        <p:spPr>
          <a:xfrm flipV="1">
            <a:off x="5065618" y="1604282"/>
            <a:ext cx="1726616" cy="343013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8" name="Oval 57">
            <a:extLst>
              <a:ext uri="{FF2B5EF4-FFF2-40B4-BE49-F238E27FC236}">
                <a16:creationId xmlns:a16="http://schemas.microsoft.com/office/drawing/2014/main" id="{1BD8C9AD-FE32-419C-8A07-3DEF766D94B5}"/>
              </a:ext>
            </a:extLst>
          </p:cNvPr>
          <p:cNvSpPr/>
          <p:nvPr/>
        </p:nvSpPr>
        <p:spPr>
          <a:xfrm>
            <a:off x="3922247" y="2044133"/>
            <a:ext cx="93007" cy="10953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606759DB-F834-4E53-933D-582084471A77}"/>
              </a:ext>
            </a:extLst>
          </p:cNvPr>
          <p:cNvCxnSpPr>
            <a:cxnSpLocks/>
            <a:stCxn id="56" idx="0"/>
            <a:endCxn id="58" idx="2"/>
          </p:cNvCxnSpPr>
          <p:nvPr/>
        </p:nvCxnSpPr>
        <p:spPr>
          <a:xfrm rot="5400000" flipH="1" flipV="1">
            <a:off x="987687" y="1683675"/>
            <a:ext cx="2519332" cy="3349787"/>
          </a:xfrm>
          <a:prstGeom prst="bentConnector2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43" name="Picture 42">
            <a:extLst>
              <a:ext uri="{FF2B5EF4-FFF2-40B4-BE49-F238E27FC236}">
                <a16:creationId xmlns:a16="http://schemas.microsoft.com/office/drawing/2014/main" id="{CDFADBEF-861F-2C6B-669A-D4D33DC38C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2801" y="4591918"/>
            <a:ext cx="6929436" cy="1580796"/>
          </a:xfrm>
          <a:prstGeom prst="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57661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140A1-F4B3-422F-9B4F-BE7120F07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42" y="266700"/>
            <a:ext cx="11306170" cy="71301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How to upload a Certificate of Insurance </a:t>
            </a:r>
            <a:r>
              <a:rPr lang="en-US" sz="2400" dirty="0" err="1">
                <a:solidFill>
                  <a:srgbClr val="0070C0"/>
                </a:solidFill>
              </a:rPr>
              <a:t>cont</a:t>
            </a:r>
            <a:r>
              <a:rPr lang="en-US" sz="2400" dirty="0">
                <a:solidFill>
                  <a:srgbClr val="0070C0"/>
                </a:solidFill>
              </a:rPr>
              <a:t>…</a:t>
            </a:r>
          </a:p>
        </p:txBody>
      </p:sp>
      <p:sp>
        <p:nvSpPr>
          <p:cNvPr id="3073" name="TextBox 3072">
            <a:extLst>
              <a:ext uri="{FF2B5EF4-FFF2-40B4-BE49-F238E27FC236}">
                <a16:creationId xmlns:a16="http://schemas.microsoft.com/office/drawing/2014/main" id="{907449A8-B059-4AB5-A965-BA80F6766186}"/>
              </a:ext>
            </a:extLst>
          </p:cNvPr>
          <p:cNvSpPr txBox="1"/>
          <p:nvPr/>
        </p:nvSpPr>
        <p:spPr>
          <a:xfrm>
            <a:off x="7209747" y="979714"/>
            <a:ext cx="3676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Type of Document, select Certificate of Insurance</a:t>
            </a:r>
            <a:endParaRPr lang="en-US" sz="1400" dirty="0"/>
          </a:p>
        </p:txBody>
      </p:sp>
      <p:sp>
        <p:nvSpPr>
          <p:cNvPr id="56" name="Flowchart: Connector 55">
            <a:extLst>
              <a:ext uri="{FF2B5EF4-FFF2-40B4-BE49-F238E27FC236}">
                <a16:creationId xmlns:a16="http://schemas.microsoft.com/office/drawing/2014/main" id="{F47A495D-5CBF-4336-B53A-C9AE2F9E3540}"/>
              </a:ext>
            </a:extLst>
          </p:cNvPr>
          <p:cNvSpPr/>
          <p:nvPr/>
        </p:nvSpPr>
        <p:spPr>
          <a:xfrm>
            <a:off x="464676" y="4618234"/>
            <a:ext cx="215568" cy="200042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E96A28F-8724-4FCE-AA66-159D39163BCA}"/>
              </a:ext>
            </a:extLst>
          </p:cNvPr>
          <p:cNvSpPr txBox="1"/>
          <p:nvPr/>
        </p:nvSpPr>
        <p:spPr>
          <a:xfrm>
            <a:off x="733426" y="4518950"/>
            <a:ext cx="6058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Drag and Drop the copy of your Certificate of Insurance here to attach the document.</a:t>
            </a:r>
          </a:p>
        </p:txBody>
      </p:sp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E32BD450-F0E3-474A-B553-45A5550CB394}"/>
              </a:ext>
            </a:extLst>
          </p:cNvPr>
          <p:cNvSpPr/>
          <p:nvPr/>
        </p:nvSpPr>
        <p:spPr>
          <a:xfrm>
            <a:off x="6977972" y="1036847"/>
            <a:ext cx="215568" cy="200042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7BCECE4-39FE-0BFA-0D68-2F09B1A961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397" y="875456"/>
            <a:ext cx="6338837" cy="3629207"/>
          </a:xfrm>
          <a:prstGeom prst="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35803A6D-87AA-463F-8DEE-60D6B8212DC5}"/>
              </a:ext>
            </a:extLst>
          </p:cNvPr>
          <p:cNvSpPr/>
          <p:nvPr/>
        </p:nvSpPr>
        <p:spPr>
          <a:xfrm>
            <a:off x="2730364" y="1489745"/>
            <a:ext cx="93007" cy="10953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CA5857F4-188E-4FF9-883A-D5547EED4700}"/>
              </a:ext>
            </a:extLst>
          </p:cNvPr>
          <p:cNvCxnSpPr>
            <a:cxnSpLocks/>
            <a:stCxn id="7" idx="6"/>
            <a:endCxn id="34" idx="2"/>
          </p:cNvCxnSpPr>
          <p:nvPr/>
        </p:nvCxnSpPr>
        <p:spPr>
          <a:xfrm flipV="1">
            <a:off x="2823371" y="1136868"/>
            <a:ext cx="4154601" cy="40764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8" name="Oval 57">
            <a:extLst>
              <a:ext uri="{FF2B5EF4-FFF2-40B4-BE49-F238E27FC236}">
                <a16:creationId xmlns:a16="http://schemas.microsoft.com/office/drawing/2014/main" id="{1BD8C9AD-FE32-419C-8A07-3DEF766D94B5}"/>
              </a:ext>
            </a:extLst>
          </p:cNvPr>
          <p:cNvSpPr/>
          <p:nvPr/>
        </p:nvSpPr>
        <p:spPr>
          <a:xfrm>
            <a:off x="1576388" y="2577883"/>
            <a:ext cx="93007" cy="10953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606759DB-F834-4E53-933D-582084471A77}"/>
              </a:ext>
            </a:extLst>
          </p:cNvPr>
          <p:cNvCxnSpPr>
            <a:cxnSpLocks/>
            <a:stCxn id="56" idx="0"/>
            <a:endCxn id="58" idx="2"/>
          </p:cNvCxnSpPr>
          <p:nvPr/>
        </p:nvCxnSpPr>
        <p:spPr>
          <a:xfrm rot="5400000" flipH="1" flipV="1">
            <a:off x="81633" y="3123479"/>
            <a:ext cx="1985582" cy="1003928"/>
          </a:xfrm>
          <a:prstGeom prst="bentConnector2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7" name="Flowchart: Connector 36">
            <a:extLst>
              <a:ext uri="{FF2B5EF4-FFF2-40B4-BE49-F238E27FC236}">
                <a16:creationId xmlns:a16="http://schemas.microsoft.com/office/drawing/2014/main" id="{EDE50947-ED0F-285B-342A-4BFAE34537D9}"/>
              </a:ext>
            </a:extLst>
          </p:cNvPr>
          <p:cNvSpPr/>
          <p:nvPr/>
        </p:nvSpPr>
        <p:spPr>
          <a:xfrm>
            <a:off x="6974962" y="1836428"/>
            <a:ext cx="215568" cy="200042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3136E2A-0EF5-0243-C00A-EE1F6A904E68}"/>
              </a:ext>
            </a:extLst>
          </p:cNvPr>
          <p:cNvSpPr txBox="1"/>
          <p:nvPr/>
        </p:nvSpPr>
        <p:spPr>
          <a:xfrm>
            <a:off x="7187644" y="1752024"/>
            <a:ext cx="3484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Select Add Individual Coverage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30658F57-91E4-0E31-5854-F7DFA2C3878A}"/>
              </a:ext>
            </a:extLst>
          </p:cNvPr>
          <p:cNvSpPr/>
          <p:nvPr/>
        </p:nvSpPr>
        <p:spPr>
          <a:xfrm>
            <a:off x="3812244" y="3098801"/>
            <a:ext cx="93007" cy="10953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92DBC012-5927-5173-E9B5-2D9C557287FA}"/>
              </a:ext>
            </a:extLst>
          </p:cNvPr>
          <p:cNvCxnSpPr>
            <a:cxnSpLocks/>
            <a:stCxn id="37" idx="2"/>
            <a:endCxn id="39" idx="6"/>
          </p:cNvCxnSpPr>
          <p:nvPr/>
        </p:nvCxnSpPr>
        <p:spPr>
          <a:xfrm rot="10800000" flipV="1">
            <a:off x="3905252" y="1936448"/>
            <a:ext cx="3069711" cy="1217121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49" name="Picture 48">
            <a:extLst>
              <a:ext uri="{FF2B5EF4-FFF2-40B4-BE49-F238E27FC236}">
                <a16:creationId xmlns:a16="http://schemas.microsoft.com/office/drawing/2014/main" id="{86C4AB8A-37EB-FAD2-52D6-24FC08D79B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2766" y="2476013"/>
            <a:ext cx="1793489" cy="1998804"/>
          </a:xfrm>
          <a:prstGeom prst="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82EA7AB4-0F08-C0FD-B764-89F90399001A}"/>
              </a:ext>
            </a:extLst>
          </p:cNvPr>
          <p:cNvSpPr txBox="1"/>
          <p:nvPr/>
        </p:nvSpPr>
        <p:spPr>
          <a:xfrm>
            <a:off x="7148844" y="2146191"/>
            <a:ext cx="18360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Coverage Types</a:t>
            </a:r>
          </a:p>
        </p:txBody>
      </p:sp>
      <p:sp>
        <p:nvSpPr>
          <p:cNvPr id="52" name="Flowchart: Connector 51">
            <a:extLst>
              <a:ext uri="{FF2B5EF4-FFF2-40B4-BE49-F238E27FC236}">
                <a16:creationId xmlns:a16="http://schemas.microsoft.com/office/drawing/2014/main" id="{736BB3F6-126D-7B65-D986-A53B7CC2410C}"/>
              </a:ext>
            </a:extLst>
          </p:cNvPr>
          <p:cNvSpPr/>
          <p:nvPr/>
        </p:nvSpPr>
        <p:spPr>
          <a:xfrm>
            <a:off x="6840065" y="4846311"/>
            <a:ext cx="215568" cy="200042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F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F328B4F-521E-E9D1-773A-B20B0F05D382}"/>
              </a:ext>
            </a:extLst>
          </p:cNvPr>
          <p:cNvSpPr txBox="1"/>
          <p:nvPr/>
        </p:nvSpPr>
        <p:spPr>
          <a:xfrm>
            <a:off x="7070807" y="4767094"/>
            <a:ext cx="4311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Select the coverage type, provide coverage amount, start and expiration date for each coverage and hit Add Coverage.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530F60E4-AEEE-2717-B296-1C36AE60654C}"/>
              </a:ext>
            </a:extLst>
          </p:cNvPr>
          <p:cNvSpPr/>
          <p:nvPr/>
        </p:nvSpPr>
        <p:spPr>
          <a:xfrm>
            <a:off x="3153334" y="3779632"/>
            <a:ext cx="93007" cy="10953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90281618-991F-AA8B-DBD0-C2283BC71D4B}"/>
              </a:ext>
            </a:extLst>
          </p:cNvPr>
          <p:cNvCxnSpPr>
            <a:cxnSpLocks/>
            <a:stCxn id="52" idx="0"/>
            <a:endCxn id="54" idx="6"/>
          </p:cNvCxnSpPr>
          <p:nvPr/>
        </p:nvCxnSpPr>
        <p:spPr>
          <a:xfrm rot="16200000" flipV="1">
            <a:off x="4591140" y="2489602"/>
            <a:ext cx="1011910" cy="3701508"/>
          </a:xfrm>
          <a:prstGeom prst="bentConnector2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1" name="Flowchart: Connector 60">
            <a:extLst>
              <a:ext uri="{FF2B5EF4-FFF2-40B4-BE49-F238E27FC236}">
                <a16:creationId xmlns:a16="http://schemas.microsoft.com/office/drawing/2014/main" id="{9BD38B33-E064-B028-6A8B-E56EB921D075}"/>
              </a:ext>
            </a:extLst>
          </p:cNvPr>
          <p:cNvSpPr/>
          <p:nvPr/>
        </p:nvSpPr>
        <p:spPr>
          <a:xfrm>
            <a:off x="239540" y="5907762"/>
            <a:ext cx="215568" cy="200042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G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B1DE957-F003-E0B0-7497-332C20F8D83E}"/>
              </a:ext>
            </a:extLst>
          </p:cNvPr>
          <p:cNvSpPr txBox="1"/>
          <p:nvPr/>
        </p:nvSpPr>
        <p:spPr>
          <a:xfrm>
            <a:off x="508290" y="5808478"/>
            <a:ext cx="6058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Finally, click Save to save the Certificate of Insurance.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AC11852B-C9B9-E835-8E0F-5EFFC9586869}"/>
              </a:ext>
            </a:extLst>
          </p:cNvPr>
          <p:cNvSpPr/>
          <p:nvPr/>
        </p:nvSpPr>
        <p:spPr>
          <a:xfrm>
            <a:off x="592139" y="1246414"/>
            <a:ext cx="93007" cy="109537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Connector: Elbow 64">
            <a:extLst>
              <a:ext uri="{FF2B5EF4-FFF2-40B4-BE49-F238E27FC236}">
                <a16:creationId xmlns:a16="http://schemas.microsoft.com/office/drawing/2014/main" id="{84838360-257C-9D01-CA30-509F3A3EDE24}"/>
              </a:ext>
            </a:extLst>
          </p:cNvPr>
          <p:cNvCxnSpPr>
            <a:cxnSpLocks/>
            <a:stCxn id="61" idx="0"/>
            <a:endCxn id="63" idx="2"/>
          </p:cNvCxnSpPr>
          <p:nvPr/>
        </p:nvCxnSpPr>
        <p:spPr>
          <a:xfrm rot="5400000" flipH="1" flipV="1">
            <a:off x="-1833558" y="3482066"/>
            <a:ext cx="4606579" cy="244815"/>
          </a:xfrm>
          <a:prstGeom prst="bentConnector2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172407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TaxCatchAll xmlns="77cfda9b-2e1f-4f7b-a112-06eef92e453c" xsi:nil="true"/>
    <lcf76f155ced4ddcb4097134ff3c332f xmlns="14d7186c-94ff-41c2-a091-06f54164e6ce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8BCD35D9D35040A9ECD4DCD597739B" ma:contentTypeVersion="12" ma:contentTypeDescription="Create a new document." ma:contentTypeScope="" ma:versionID="6a67551466f22e55a79821bde6ced09c">
  <xsd:schema xmlns:xsd="http://www.w3.org/2001/XMLSchema" xmlns:xs="http://www.w3.org/2001/XMLSchema" xmlns:p="http://schemas.microsoft.com/office/2006/metadata/properties" xmlns:ns1="http://schemas.microsoft.com/sharepoint/v3" xmlns:ns2="14d7186c-94ff-41c2-a091-06f54164e6ce" xmlns:ns3="77cfda9b-2e1f-4f7b-a112-06eef92e453c" targetNamespace="http://schemas.microsoft.com/office/2006/metadata/properties" ma:root="true" ma:fieldsID="dbe10ab73a06ace878505a5e14d10abd" ns1:_="" ns2:_="" ns3:_="">
    <xsd:import namespace="http://schemas.microsoft.com/sharepoint/v3"/>
    <xsd:import namespace="14d7186c-94ff-41c2-a091-06f54164e6ce"/>
    <xsd:import namespace="77cfda9b-2e1f-4f7b-a112-06eef92e453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d7186c-94ff-41c2-a091-06f54164e6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d35b6deb-a2f3-4244-8d7c-cb8d97dd58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cfda9b-2e1f-4f7b-a112-06eef92e453c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5d656670-8065-4fff-83d3-ddc2770e42c2}" ma:internalName="TaxCatchAll" ma:showField="CatchAllData" ma:web="b663f1a2-4617-4464-8dd8-ae99fb1fe3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7DAADC-FE96-42F3-92AA-22F9AD66C8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974A8CA-0872-42DE-A103-59D7428BD8ED}">
  <ds:schemaRefs>
    <ds:schemaRef ds:uri="http://schemas.microsoft.com/office/infopath/2007/PartnerControls"/>
    <ds:schemaRef ds:uri="http://schemas.microsoft.com/sharepoint/v3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0f6f099e-0c8f-4454-aa4d-fb63663d6927"/>
    <ds:schemaRef ds:uri="http://www.w3.org/XML/1998/namespace"/>
    <ds:schemaRef ds:uri="http://purl.org/dc/dcmitype/"/>
    <ds:schemaRef ds:uri="77cfda9b-2e1f-4f7b-a112-06eef92e453c"/>
    <ds:schemaRef ds:uri="14d7186c-94ff-41c2-a091-06f54164e6ce"/>
  </ds:schemaRefs>
</ds:datastoreItem>
</file>

<file path=customXml/itemProps3.xml><?xml version="1.0" encoding="utf-8"?>
<ds:datastoreItem xmlns:ds="http://schemas.openxmlformats.org/officeDocument/2006/customXml" ds:itemID="{03399859-CB6B-4BD1-9874-C3B2BEFA74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4d7186c-94ff-41c2-a091-06f54164e6ce"/>
    <ds:schemaRef ds:uri="77cfda9b-2e1f-4f7b-a112-06eef92e45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13745</TotalTime>
  <Words>802</Words>
  <Application>Microsoft Office PowerPoint</Application>
  <PresentationFormat>Widescreen</PresentationFormat>
  <Paragraphs>100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Calibri Light</vt:lpstr>
      <vt:lpstr>Rockwell</vt:lpstr>
      <vt:lpstr>Wingdings</vt:lpstr>
      <vt:lpstr>Atlas</vt:lpstr>
      <vt:lpstr>PowerPoint Presentation</vt:lpstr>
      <vt:lpstr>Topics  - How to register as a vendor - How to view vendor profile - How to upload a Certificate of Insurance - How to upload a DCF or Exemption License - How to view related contracts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Lightstone</dc:title>
  <dc:creator>Vinh Ngo</dc:creator>
  <cp:lastModifiedBy>Garner, Suwandail</cp:lastModifiedBy>
  <cp:revision>13</cp:revision>
  <dcterms:created xsi:type="dcterms:W3CDTF">2021-01-06T00:55:24Z</dcterms:created>
  <dcterms:modified xsi:type="dcterms:W3CDTF">2023-04-12T17:27:17Z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0x010100E28BCD35D9D35040A9ECD4DCD597739B</vt:lpwstr>
  </property>
</Properties>
</file>