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  <p:sldId id="265" r:id="rId6"/>
    <p:sldId id="311" r:id="rId7"/>
    <p:sldId id="295" r:id="rId8"/>
    <p:sldId id="312" r:id="rId9"/>
    <p:sldId id="313" r:id="rId10"/>
    <p:sldId id="303" r:id="rId11"/>
    <p:sldId id="300" r:id="rId12"/>
    <p:sldId id="309" r:id="rId13"/>
    <p:sldId id="314" r:id="rId14"/>
    <p:sldId id="315" r:id="rId15"/>
    <p:sldId id="304" r:id="rId16"/>
    <p:sldId id="302" r:id="rId17"/>
    <p:sldId id="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935"/>
    <a:srgbClr val="044871"/>
    <a:srgbClr val="083951"/>
    <a:srgbClr val="194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2"/>
    <p:restoredTop sz="96327"/>
  </p:normalViewPr>
  <p:slideViewPr>
    <p:cSldViewPr snapToGrid="0" snapToObjects="1">
      <p:cViewPr varScale="1">
        <p:scale>
          <a:sx n="108" d="100"/>
          <a:sy n="108" d="100"/>
        </p:scale>
        <p:origin x="4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8349490A-469B-723E-9B37-32CC4166D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0"/>
                    </a14:imgEffect>
                  </a14:imgLayer>
                </a14:imgProps>
              </a:ext>
            </a:extLst>
          </a:blip>
          <a:srcRect b="17407"/>
          <a:stretch/>
        </p:blipFill>
        <p:spPr>
          <a:xfrm>
            <a:off x="0" y="0"/>
            <a:ext cx="12192000" cy="18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88382-05DE-B29C-36BD-745D7032E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325527"/>
            <a:ext cx="6172200" cy="4543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B5D47-51C3-CBC9-DD64-05EEF14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2337A-8A01-3807-321A-17507014AA59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8A8057-8527-53ED-633F-18AF383C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6492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55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3CDCD6-E7A9-9790-3A89-1430B799DE6B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86F14-2232-E8E8-0E03-22E9B908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278731"/>
          </a:xfrm>
        </p:spPr>
        <p:txBody>
          <a:bodyPr vert="eaVert"/>
          <a:lstStyle>
            <a:lvl1pPr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C2243-4BA0-F422-B3CE-5AB2A1D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FEF2B0-9152-F9C7-B6E0-31C63C5995FB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651FD-17EA-5EEE-77F2-D645350BA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B42CCA23-F8A8-9A49-D0CA-B3E06E7D0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C1FC-2F85-8E59-7CE0-664AAEBA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55CF-2042-6F4B-D6CC-82F541718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0583-E320-4F49-58D9-D3DB58FB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8A92-6A75-E219-87A2-EC110DE9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4BB5-A873-FA26-C1CA-08CCB71F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DD758-275B-A6CF-BA8F-A64AA09C8117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5B9CDC-075C-221D-21A7-542F06C2B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9695" y="24050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522877-3C79-49B2-771E-2B59B9B3A91D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70B1C2-ACC0-7B62-CE21-05AB197CA6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71F3B2E-E071-51D3-7957-0233E55B1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3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D414-CDD2-8E7A-32C5-B1EBD31F5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7A40-9841-13D0-AFFC-8A67AB38D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1528A0-06D5-6B1D-4420-636D859B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998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444AED-C6FE-AF41-177F-C3D26997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2EF8E7-4C79-D60F-260B-AFB94218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91D28E-6705-5144-B877-A50970A5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2066D-A468-FEE6-A51A-4B9D652D414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81302-240E-F899-FDEC-A463439CA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F5AA55-BEC1-7E27-2EEE-BA127F731DE7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610F3-A296-4269-7A13-AAE1AA25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DB372-7F33-1C5E-D709-07E8B345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7AC69-A11A-4B5F-2A5F-E558CBC3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F8E9D-51FF-ECB7-A9CB-4C929E90E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C400B0-149D-8F94-1665-36D10749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4CB398-5B13-7A21-4123-1F22B77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855A56-2A71-53D4-653F-92249F6D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974284-F47F-672D-6865-9A3727A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88734D-BFDB-607C-EFAE-4A163CCF6DB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CFD3F-20C9-333B-E6F9-078C6F3AA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D6768B4-6C8E-0E74-134D-AA981A83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2D6B1E-9065-246E-1A10-E6FBC319F032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5D9C0A-10BF-425F-18F7-A83DF837C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9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48416D-69DF-853D-AFD3-53C4333ECC47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B090FB-D1DD-7170-9156-54DE4F15F685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Section Divider (add text)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C0004B7-D161-BB2C-3752-34AC84388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13FD3-91E3-D28A-BCEB-73ADF1EBD944}"/>
              </a:ext>
            </a:extLst>
          </p:cNvPr>
          <p:cNvSpPr txBox="1"/>
          <p:nvPr userDrawn="1"/>
        </p:nvSpPr>
        <p:spPr>
          <a:xfrm>
            <a:off x="237093" y="5994323"/>
            <a:ext cx="851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B1D671-48AC-6274-96A4-0653A49C099B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000" y="6306300"/>
            <a:ext cx="6316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5DE5F5-772E-2BCB-D96C-3AA9000E3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1895" y="365125"/>
            <a:ext cx="948210" cy="996950"/>
          </a:xfrm>
          <a:prstGeom prst="rect">
            <a:avLst/>
          </a:prstGeom>
        </p:spPr>
      </p:pic>
      <p:pic>
        <p:nvPicPr>
          <p:cNvPr id="11" name="Picture 10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EC589F3B-4303-0163-FDB2-7A0A24DF9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5307" y="2651330"/>
            <a:ext cx="1762196" cy="1175371"/>
          </a:xfrm>
          <a:prstGeom prst="rect">
            <a:avLst/>
          </a:prstGeom>
        </p:spPr>
      </p:pic>
      <p:pic>
        <p:nvPicPr>
          <p:cNvPr id="21" name="Picture 20" descr="A group of children in colorful dresses&#10;&#10;Description automatically generated with low confidence">
            <a:extLst>
              <a:ext uri="{FF2B5EF4-FFF2-40B4-BE49-F238E27FC236}">
                <a16:creationId xmlns:a16="http://schemas.microsoft.com/office/drawing/2014/main" id="{D2CBA2CE-22AB-A24A-51DF-0062B5F06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1846"/>
          <a:stretch/>
        </p:blipFill>
        <p:spPr>
          <a:xfrm>
            <a:off x="10427434" y="3834051"/>
            <a:ext cx="1780069" cy="3036863"/>
          </a:xfrm>
          <a:prstGeom prst="rect">
            <a:avLst/>
          </a:prstGeom>
        </p:spPr>
      </p:pic>
      <p:pic>
        <p:nvPicPr>
          <p:cNvPr id="25" name="Picture 2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AF7DD1C4-6942-7895-746C-ED4AA45A0F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7434" y="1320557"/>
            <a:ext cx="1764564" cy="1323423"/>
          </a:xfrm>
          <a:prstGeom prst="rect">
            <a:avLst/>
          </a:prstGeom>
        </p:spPr>
      </p:pic>
      <p:pic>
        <p:nvPicPr>
          <p:cNvPr id="27" name="Picture 2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5E7BF208-9194-A92E-AA1B-C147863B50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42939" y="-2865"/>
            <a:ext cx="1764564" cy="13234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006ED1-E75D-B87B-CFA2-8D5C47B40F10}"/>
              </a:ext>
            </a:extLst>
          </p:cNvPr>
          <p:cNvCxnSpPr/>
          <p:nvPr userDrawn="1"/>
        </p:nvCxnSpPr>
        <p:spPr>
          <a:xfrm>
            <a:off x="10427434" y="132055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4CB899-FFD6-1F71-8124-AD595E239FA2}"/>
              </a:ext>
            </a:extLst>
          </p:cNvPr>
          <p:cNvCxnSpPr/>
          <p:nvPr userDrawn="1"/>
        </p:nvCxnSpPr>
        <p:spPr>
          <a:xfrm>
            <a:off x="10427434" y="2642556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5CD076-EB2E-3CFF-996C-8910399C8F09}"/>
              </a:ext>
            </a:extLst>
          </p:cNvPr>
          <p:cNvCxnSpPr/>
          <p:nvPr userDrawn="1"/>
        </p:nvCxnSpPr>
        <p:spPr>
          <a:xfrm>
            <a:off x="10427434" y="382527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07372-4CFB-FCED-9F92-4672EF51B667}"/>
              </a:ext>
            </a:extLst>
          </p:cNvPr>
          <p:cNvCxnSpPr/>
          <p:nvPr userDrawn="1"/>
        </p:nvCxnSpPr>
        <p:spPr>
          <a:xfrm>
            <a:off x="10442939" y="-31217"/>
            <a:ext cx="0" cy="692820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1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F4CB-59DE-1BC2-BF33-C8C162FE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066"/>
            <a:ext cx="3932237" cy="122554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5451-B91A-FF79-F5C0-C714D606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02924"/>
            <a:ext cx="6172200" cy="4119461"/>
          </a:xfrm>
        </p:spPr>
        <p:txBody>
          <a:bodyPr/>
          <a:lstStyle>
            <a:lvl1pPr>
              <a:defRPr sz="3200" b="1" i="0">
                <a:solidFill>
                  <a:srgbClr val="044871"/>
                </a:solidFill>
                <a:latin typeface="Franklin Gothic Heavy" panose="020B0603020102020204" pitchFamily="34" charset="0"/>
              </a:defRPr>
            </a:lvl1pPr>
            <a:lvl2pPr>
              <a:defRPr sz="28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2pPr>
            <a:lvl3pPr>
              <a:defRPr sz="24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3pPr>
            <a:lvl4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4pPr>
            <a:lvl5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0D796-260F-1CAF-8E01-D77EA8A4D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5869"/>
            <a:ext cx="3932237" cy="3456516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98F020-D1E3-29FE-BB13-9D8225A403ED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9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E6665-8D2A-801A-D595-4EB3FBEFADF0}"/>
              </a:ext>
            </a:extLst>
          </p:cNvPr>
          <p:cNvSpPr/>
          <p:nvPr userDrawn="1"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17BF2-FF04-766E-DD05-98B033E7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36CA-E38F-7ABF-0AC3-498F45E9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D088E-2932-1F4A-9FFB-6AC7C93D4A25}"/>
              </a:ext>
            </a:extLst>
          </p:cNvPr>
          <p:cNvSpPr txBox="1"/>
          <p:nvPr userDrawn="1"/>
        </p:nvSpPr>
        <p:spPr>
          <a:xfrm>
            <a:off x="4045159" y="6115580"/>
            <a:ext cx="719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8395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8039769-FAB3-8E55-2CB1-5EE4AAAF75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8335" y="5349875"/>
            <a:ext cx="1346200" cy="13775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ABA010-76A7-FC1C-F737-1E0E9D84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409" y="6127750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>
                <a:solidFill>
                  <a:srgbClr val="E53935"/>
                </a:solidFill>
              </a:rPr>
              <a:t>|</a:t>
            </a:r>
            <a:r>
              <a:rPr lang="en-US" dirty="0"/>
              <a:t>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s.myflorida.com/sunbiz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kidshopealliance.org/RFP/RFP9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urses.lumenlearning.com/wm-lifespandevelopment/chapter/research-method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acksonville.gov/departments/finance/procurement/supplier-portal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375C-452C-DAF6-883B-9DBC44CFC3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Early Literacy: KHA-Mayor’s Book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88BDA-8063-8A8D-6EFF-2ACBE822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710104"/>
          </a:xfrm>
        </p:spPr>
        <p:txBody>
          <a:bodyPr>
            <a:normAutofit fontScale="5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RFP Non-Construction 16576-25</a:t>
            </a:r>
          </a:p>
          <a:p>
            <a:pPr>
              <a:spcBef>
                <a:spcPts val="0"/>
              </a:spcBef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 bid Conference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900" dirty="0"/>
              <a:t>DATE: </a:t>
            </a:r>
            <a:r>
              <a:rPr lang="en-US" sz="2900" dirty="0">
                <a:solidFill>
                  <a:srgbClr val="FF0000"/>
                </a:solidFill>
              </a:rPr>
              <a:t>4/2/25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2ECB0C-57B2-1B02-1023-2DE55ABC42B0}"/>
              </a:ext>
            </a:extLst>
          </p:cNvPr>
          <p:cNvCxnSpPr/>
          <p:nvPr/>
        </p:nvCxnSpPr>
        <p:spPr>
          <a:xfrm>
            <a:off x="1850065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B31C81-215A-0A47-12FF-C52DA93FBB18}"/>
              </a:ext>
            </a:extLst>
          </p:cNvPr>
          <p:cNvCxnSpPr/>
          <p:nvPr/>
        </p:nvCxnSpPr>
        <p:spPr>
          <a:xfrm>
            <a:off x="3242930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48A8F-73CC-E508-1D52-0BF9C26E1C12}"/>
              </a:ext>
            </a:extLst>
          </p:cNvPr>
          <p:cNvCxnSpPr/>
          <p:nvPr/>
        </p:nvCxnSpPr>
        <p:spPr>
          <a:xfrm>
            <a:off x="5971953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ACD2F-BA18-F9DE-C8CA-24346773E2B8}"/>
              </a:ext>
            </a:extLst>
          </p:cNvPr>
          <p:cNvCxnSpPr/>
          <p:nvPr/>
        </p:nvCxnSpPr>
        <p:spPr>
          <a:xfrm>
            <a:off x="8396177" y="0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147BFA-8744-6E6D-EF13-15B14B7E4A86}"/>
              </a:ext>
            </a:extLst>
          </p:cNvPr>
          <p:cNvCxnSpPr/>
          <p:nvPr/>
        </p:nvCxnSpPr>
        <p:spPr>
          <a:xfrm>
            <a:off x="10827488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F9940F-5393-CAE1-1768-1E026496CDD3}"/>
              </a:ext>
            </a:extLst>
          </p:cNvPr>
          <p:cNvCxnSpPr/>
          <p:nvPr/>
        </p:nvCxnSpPr>
        <p:spPr>
          <a:xfrm>
            <a:off x="0" y="1368057"/>
            <a:ext cx="122628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9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F9C8-3807-DF80-4F5E-1A877B3D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6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SECTION 4 – RFP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BB42-D0FD-7B49-BDB3-F963A320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6859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u="sng" dirty="0">
                <a:solidFill>
                  <a:schemeClr val="tx1"/>
                </a:solidFill>
                <a:latin typeface="Franklin Gothic" panose="02000003060000020004"/>
              </a:rPr>
              <a:t>3. Minimum Requirements for Contractors: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Registered as a nonprofit entity in State of Florida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Prior to </a:t>
            </a:r>
            <a:r>
              <a:rPr lang="en-US" sz="2200" b="1" dirty="0">
                <a:solidFill>
                  <a:schemeClr val="tx1"/>
                </a:solidFill>
                <a:latin typeface="Franklin Gothic" panose="02000003060000020004"/>
              </a:rPr>
              <a:t>June 1, 2022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1"/>
                </a:solidFill>
                <a:latin typeface="Franklin Gothic" panose="02000003060000020004"/>
              </a:rPr>
              <a:t>“Active” </a:t>
            </a: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status 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Franklin Gothic" panose="02000003060000020004"/>
              </a:rPr>
              <a:t>FL Department of State’s </a:t>
            </a:r>
            <a:r>
              <a:rPr lang="en-US" sz="2200" b="0" i="0" dirty="0" err="1">
                <a:solidFill>
                  <a:schemeClr val="tx1"/>
                </a:solidFill>
                <a:effectLst/>
                <a:latin typeface="Franklin Gothic" panose="02000003060000020004"/>
              </a:rPr>
              <a:t>Sunbiz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Franklin Gothic" panose="02000003060000020004"/>
              </a:rPr>
              <a:t> site (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Franklin Gothic" panose="020000030600000200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https://dos.myflorida.com/sunbiz/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Franklin Gothic" panose="02000003060000020004"/>
              </a:rPr>
              <a:t>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M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Franklin Gothic" panose="02000003060000020004"/>
              </a:rPr>
              <a:t>ust have operated a book club program for at </a:t>
            </a:r>
            <a:r>
              <a:rPr lang="en-US" sz="2200" b="1" i="0" dirty="0">
                <a:solidFill>
                  <a:schemeClr val="tx1"/>
                </a:solidFill>
                <a:effectLst/>
                <a:latin typeface="Franklin Gothic" panose="02000003060000020004"/>
              </a:rPr>
              <a:t>least two (2) years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effectLst/>
                <a:latin typeface="Franklin Gothic" panose="02000003060000020004"/>
              </a:rPr>
              <a:t>Served </a:t>
            </a:r>
            <a:r>
              <a:rPr lang="en-US" sz="2200" b="1" dirty="0">
                <a:solidFill>
                  <a:schemeClr val="tx1"/>
                </a:solidFill>
                <a:effectLst/>
                <a:latin typeface="Franklin Gothic" panose="02000003060000020004"/>
              </a:rPr>
              <a:t>at least 1,000 </a:t>
            </a:r>
            <a:r>
              <a:rPr lang="en-US" sz="2200" dirty="0">
                <a:solidFill>
                  <a:schemeClr val="tx1"/>
                </a:solidFill>
                <a:effectLst/>
                <a:latin typeface="Franklin Gothic" panose="02000003060000020004"/>
              </a:rPr>
              <a:t>participants within the </a:t>
            </a:r>
            <a:r>
              <a:rPr lang="en-US" sz="2200" b="1" dirty="0">
                <a:solidFill>
                  <a:schemeClr val="tx1"/>
                </a:solidFill>
                <a:effectLst/>
                <a:latin typeface="Franklin Gothic" panose="02000003060000020004"/>
              </a:rPr>
              <a:t>past five years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1181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5AFCA-FAE4-A01C-BEB7-9C12E30F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SECTION 9 – Price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C70E0-6A2A-012A-7A20-F758A1056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51" y="1635642"/>
            <a:ext cx="5367349" cy="3829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F13A3-2F3D-51AD-6361-FF8A596B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079" y="1635642"/>
            <a:ext cx="3743375" cy="43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21" y="200818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SECTION 12 – Evaluation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174"/>
            <a:ext cx="10515600" cy="45239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Agency Background – (max 25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Implementation Plan – (max 15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Partnerships/Collaboration – (max 15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Evaluation Plan – (max 20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Budget: </a:t>
            </a:r>
            <a:r>
              <a:rPr lang="en-US" sz="2000" u="sng" dirty="0">
                <a:solidFill>
                  <a:schemeClr val="tx1"/>
                </a:solidFill>
                <a:latin typeface="Franklin Gothic" panose="02000003060000020004"/>
              </a:rPr>
              <a:t>See Price Sheet </a:t>
            </a:r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– (max 10 pts)</a:t>
            </a:r>
          </a:p>
          <a:p>
            <a:endParaRPr lang="en-US" sz="2000" dirty="0">
              <a:solidFill>
                <a:schemeClr val="tx1"/>
              </a:solidFill>
              <a:latin typeface="Franklin Gothic" panose="02000003060000020004"/>
            </a:endParaRP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Pay close attention to scoring matrix – evaluation criteria details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Contractors must </a:t>
            </a:r>
            <a:r>
              <a:rPr lang="en-US" sz="1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score a minimum of 80% of points overall </a:t>
            </a: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to be considered for funding.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Franklin Gothic" panose="02000003060000020004"/>
              </a:rPr>
              <a:t>85 Total Possible Points</a:t>
            </a:r>
          </a:p>
        </p:txBody>
      </p:sp>
    </p:spTree>
    <p:extLst>
      <p:ext uri="{BB962C8B-B14F-4D97-AF65-F5344CB8AC3E}">
        <p14:creationId xmlns:p14="http://schemas.microsoft.com/office/powerpoint/2010/main" val="1877100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A33F-C877-26B3-9B23-9607EF7D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C601-67D6-126E-DD2B-018178E4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681" y="1657884"/>
            <a:ext cx="9737668" cy="428144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b="1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Section 13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– Evaluation Criteria/Response Stage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Initial Term: </a:t>
            </a:r>
            <a:r>
              <a:rPr lang="en-US" sz="1800" b="1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June 1, 2025 – May 31, 2026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Buyer has the option for </a:t>
            </a:r>
            <a:r>
              <a:rPr lang="en-US" sz="1800" b="1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(4)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 one-year renewals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Deadline to submit questions </a:t>
            </a:r>
            <a:r>
              <a:rPr lang="en-US" sz="1800" b="1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4/11/25 @ 5:00 PM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An addendum will be sent to all respondents 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Pre-bid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recording available </a:t>
            </a:r>
            <a:r>
              <a:rPr lang="en-US" sz="1800" b="0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  <a:hlinkClick r:id="rId2"/>
              </a:rPr>
              <a:t>https://www.kidshopealliance.org/RFP/RFP9.aspx</a:t>
            </a:r>
            <a:endParaRPr lang="en-US" sz="1800" b="0" i="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Complete survey 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– browser and email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0"/>
              </a:spcBef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 marL="0" indent="0">
              <a:buNone/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5" name="Picture 4" descr="A hand holding a pen">
            <a:extLst>
              <a:ext uri="{FF2B5EF4-FFF2-40B4-BE49-F238E27FC236}">
                <a16:creationId xmlns:a16="http://schemas.microsoft.com/office/drawing/2014/main" id="{8FAF2A08-F555-1409-0F41-64F4F064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87891" y="2517509"/>
            <a:ext cx="3407553" cy="22717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8812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3D black question marks with one yellow question mark">
            <a:extLst>
              <a:ext uri="{FF2B5EF4-FFF2-40B4-BE49-F238E27FC236}">
                <a16:creationId xmlns:a16="http://schemas.microsoft.com/office/drawing/2014/main" id="{BE885993-EA41-7055-5B8E-25FD3D1A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1" r="61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BB05-D606-6AC5-BC2F-03E66905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SPEAKER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C73F-5518-43A7-A50B-8FDA63E3D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95" y="14636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Olive Wallace-Cohen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Purchasing Analyst, Procurement Division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highlight>
                  <a:srgbClr val="FFFFFF"/>
                </a:highlight>
                <a:latin typeface="Franklin Gothic" panose="02000003060000020004"/>
              </a:rPr>
              <a:t>owcohen@coj.net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904-255-8816</a:t>
            </a:r>
          </a:p>
          <a:p>
            <a:pPr marL="0" indent="0">
              <a:buNone/>
            </a:pPr>
            <a:endParaRPr lang="en-US" sz="2400" dirty="0">
              <a:highlight>
                <a:srgbClr val="FFFF00"/>
              </a:highlight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JSEB and Ombudsman Designate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Kenneth Darity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Chief Administrative Officer, KHA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5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9F3F-8360-959C-24E5-E9C015A3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F361-6F33-104B-CE07-2C3E600A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7349"/>
            <a:ext cx="5066944" cy="405560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How – Navigate the portal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Access the application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Preview requirement questionnaire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Where – Find it</a:t>
            </a:r>
          </a:p>
          <a:p>
            <a:pPr lvl="1">
              <a:spcAft>
                <a:spcPts val="1200"/>
              </a:spcAft>
            </a:pPr>
            <a:r>
              <a:rPr lang="en-US" sz="1700" i="1" dirty="0">
                <a:solidFill>
                  <a:schemeClr val="tx1"/>
                </a:solidFill>
                <a:latin typeface="Franklin Gothic" panose="02000003060000020004"/>
              </a:rPr>
              <a:t>Cover Select Sections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Documents/Forms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What – Important to know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Specific RFP requirements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Minimum contractor requirements</a:t>
            </a:r>
          </a:p>
          <a:p>
            <a:pPr lvl="1">
              <a:spcAft>
                <a:spcPts val="1200"/>
              </a:spcAft>
            </a:pPr>
            <a:r>
              <a:rPr lang="en-US" sz="1700" dirty="0">
                <a:solidFill>
                  <a:schemeClr val="tx1"/>
                </a:solidFill>
                <a:latin typeface="Franklin Gothic" panose="02000003060000020004"/>
              </a:rPr>
              <a:t>Other important general info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1700" dirty="0">
              <a:solidFill>
                <a:schemeClr val="tx1"/>
              </a:solidFill>
              <a:latin typeface="Franklin Gothic" panose="02000003060000020004"/>
            </a:endParaRPr>
          </a:p>
          <a:p>
            <a:pPr lvl="1"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22BBD-A16F-4EC1-8078-87454CF8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473" y="2502747"/>
            <a:ext cx="4165592" cy="27720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3955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D422-D1EC-2F9C-2E3C-109765C3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DELIVERY AND CLOSING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B3D69-110D-F111-8A07-382760E10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977"/>
            <a:ext cx="10515600" cy="304021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Response Delivery Location: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1 Cloud System – Supplier Portal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Must register as a supplier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  <a:hlinkClick r:id="rId2"/>
              </a:rPr>
              <a:t>https://www.jacksonville.gov/departments/finance/procurement/supplier-portal</a:t>
            </a:r>
            <a:endParaRPr lang="en-US" dirty="0">
              <a:solidFill>
                <a:schemeClr val="tx1"/>
              </a:solidFill>
              <a:latin typeface="Franklin Gothic" panose="02000003060000020004"/>
            </a:endParaRPr>
          </a:p>
          <a:p>
            <a:pPr marL="457200" lvl="1" indent="0">
              <a:spcAft>
                <a:spcPts val="1200"/>
              </a:spcAft>
              <a:buNone/>
            </a:pPr>
            <a:endParaRPr lang="en-US" dirty="0">
              <a:solidFill>
                <a:schemeClr val="tx1"/>
              </a:solidFill>
              <a:latin typeface="Franklin Gothic" panose="02000003060000020004"/>
            </a:endParaRPr>
          </a:p>
          <a:p>
            <a:pPr marL="457200" lvl="1" indent="0">
              <a:spcAft>
                <a:spcPts val="1200"/>
              </a:spcAft>
              <a:buNone/>
            </a:pPr>
            <a:endParaRPr lang="en-US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Bid Closing Date </a:t>
            </a:r>
            <a:r>
              <a:rPr lang="en-US" sz="2600" dirty="0">
                <a:solidFill>
                  <a:srgbClr val="FF0000"/>
                </a:solidFill>
                <a:latin typeface="Franklin Gothic" panose="02000003060000020004"/>
              </a:rPr>
              <a:t>4/22/25 @ 4:00 PM</a:t>
            </a:r>
            <a:endParaRPr lang="en-US" dirty="0">
              <a:solidFill>
                <a:schemeClr val="tx1"/>
              </a:solidFill>
              <a:latin typeface="Franklin Gothic" panose="02000003060000020004"/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9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F001-4370-2FCB-DC87-96DCD8C3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SUPPLIER PORTAL - 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2C47A3-F609-591F-6274-8D135F2F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70" y="1403707"/>
            <a:ext cx="5850012" cy="465591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94B4A3E-6142-7A04-6017-B56227F65DBA}"/>
              </a:ext>
            </a:extLst>
          </p:cNvPr>
          <p:cNvSpPr/>
          <p:nvPr/>
        </p:nvSpPr>
        <p:spPr>
          <a:xfrm>
            <a:off x="3555091" y="1690836"/>
            <a:ext cx="811851" cy="2905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7A38B27-F791-F2DF-B8EE-90DE9F0C0708}"/>
              </a:ext>
            </a:extLst>
          </p:cNvPr>
          <p:cNvSpPr/>
          <p:nvPr/>
        </p:nvSpPr>
        <p:spPr>
          <a:xfrm>
            <a:off x="7144243" y="1682291"/>
            <a:ext cx="846034" cy="29910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07412-75B1-B235-9785-A3D12E9BC9E3}"/>
              </a:ext>
            </a:extLst>
          </p:cNvPr>
          <p:cNvSpPr txBox="1"/>
          <p:nvPr/>
        </p:nvSpPr>
        <p:spPr>
          <a:xfrm>
            <a:off x="264920" y="2491467"/>
            <a:ext cx="44010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" panose="02000003060000020004"/>
              </a:rPr>
              <a:t>Search - Solicitations </a:t>
            </a:r>
          </a:p>
          <a:p>
            <a:endParaRPr lang="en-US" sz="2200" dirty="0">
              <a:latin typeface="Franklin Gothic" panose="0200000306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" panose="02000003060000020004"/>
              </a:rPr>
              <a:t>Solicitation Number -  16576-25</a:t>
            </a:r>
          </a:p>
        </p:txBody>
      </p:sp>
    </p:spTree>
    <p:extLst>
      <p:ext uri="{BB962C8B-B14F-4D97-AF65-F5344CB8AC3E}">
        <p14:creationId xmlns:p14="http://schemas.microsoft.com/office/powerpoint/2010/main" val="345446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A017-3ECE-53BA-2A23-C6480FDD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SUPPLIER PORTAL – Table of Contents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F66D7-4CC7-2E94-3F15-BE0293B8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839"/>
            <a:ext cx="12192000" cy="382232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6749242-2CDE-FBFA-C820-B77860C30D67}"/>
              </a:ext>
            </a:extLst>
          </p:cNvPr>
          <p:cNvSpPr/>
          <p:nvPr/>
        </p:nvSpPr>
        <p:spPr>
          <a:xfrm>
            <a:off x="914400" y="3285858"/>
            <a:ext cx="1281869" cy="1986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FB0E-8DC7-DCD0-1F71-15B9606D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6" y="1093862"/>
            <a:ext cx="12192000" cy="5435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78FED-ACCA-8172-C900-B10FB452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7" y="194210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SUPPLIER PORTAL - Requirements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FF1CDB-4CC1-0976-C026-FDB82EB3C566}"/>
              </a:ext>
            </a:extLst>
          </p:cNvPr>
          <p:cNvSpPr/>
          <p:nvPr/>
        </p:nvSpPr>
        <p:spPr>
          <a:xfrm>
            <a:off x="10623137" y="3450369"/>
            <a:ext cx="1477710" cy="754166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074430-E3E9-BDE1-AEC1-9F00B74A9064}"/>
              </a:ext>
            </a:extLst>
          </p:cNvPr>
          <p:cNvSpPr/>
          <p:nvPr/>
        </p:nvSpPr>
        <p:spPr>
          <a:xfrm>
            <a:off x="1709157" y="4478003"/>
            <a:ext cx="709301" cy="316194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SECTION 1 - Affirmation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037"/>
            <a:ext cx="7690503" cy="428998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Click on </a:t>
            </a: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Preview Requirement Questionnaire 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(1) Name and Title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(2) Company Name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(3) No Alterations - acknowledges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not altered Solicitation Document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(4) Solicitation Silence -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all communications must be in writing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(5) Legal authorization -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 authorized to do business in Duval County 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(6) No conflict of interest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(7) Equal Business Opportunity – JSEB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(8) Electronic Signature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latin typeface="Franklin Gothic" panose="02000003060000020004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*Must complete section to move on</a:t>
            </a: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DE724-8D86-8AC4-F0AC-E2880446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07" y="2016050"/>
            <a:ext cx="3275277" cy="26378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DCDDE6C-DFCE-B7FA-3FF4-F0D2A446AD0B}"/>
              </a:ext>
            </a:extLst>
          </p:cNvPr>
          <p:cNvSpPr/>
          <p:nvPr/>
        </p:nvSpPr>
        <p:spPr>
          <a:xfrm>
            <a:off x="9468741" y="3334995"/>
            <a:ext cx="769122" cy="2029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DE274BF-9924-8F7E-2ADB-1CB7AAEBB590}"/>
              </a:ext>
            </a:extLst>
          </p:cNvPr>
          <p:cNvSpPr/>
          <p:nvPr/>
        </p:nvSpPr>
        <p:spPr>
          <a:xfrm>
            <a:off x="11024075" y="2644509"/>
            <a:ext cx="256374" cy="5601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5714-D018-AC0E-362B-D547FED0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SECTION 2 - General Requirements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09E7-BE7F-FD48-FE9C-B96B467D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711"/>
            <a:ext cx="10515600" cy="34995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$500,000 </a:t>
            </a:r>
            <a:r>
              <a:rPr lang="en-US" sz="2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award amount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Target Population: </a:t>
            </a:r>
            <a:r>
              <a:rPr lang="en-US" sz="2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Young children in Duval County from birth to age 4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Distribute </a:t>
            </a:r>
            <a:r>
              <a:rPr lang="en-US" sz="22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monthly </a:t>
            </a:r>
            <a:r>
              <a:rPr lang="en-US" sz="22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books</a:t>
            </a:r>
            <a:r>
              <a:rPr lang="en-US" sz="22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</a:t>
            </a:r>
            <a:r>
              <a:rPr lang="en-US" sz="2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and </a:t>
            </a:r>
            <a:r>
              <a:rPr lang="en-US" sz="22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quarterly</a:t>
            </a:r>
            <a:r>
              <a:rPr lang="en-US" sz="2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community outreach events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Provide proof of applicable local business license if located </a:t>
            </a:r>
            <a:r>
              <a:rPr lang="en-US" sz="2200" u="sng" dirty="0">
                <a:solidFill>
                  <a:schemeClr val="tx1"/>
                </a:solidFill>
                <a:latin typeface="Franklin Gothic" panose="02000003060000020004"/>
              </a:rPr>
              <a:t>within Duval County</a:t>
            </a: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  <a:latin typeface="Franklin Gothic" panose="02000003060000020004"/>
              </a:rPr>
              <a:t>Must be a tax-exempt organization under Section 501(c)(3) of the Internal Revenue Code. </a:t>
            </a:r>
          </a:p>
        </p:txBody>
      </p:sp>
    </p:spTree>
    <p:extLst>
      <p:ext uri="{BB962C8B-B14F-4D97-AF65-F5344CB8AC3E}">
        <p14:creationId xmlns:p14="http://schemas.microsoft.com/office/powerpoint/2010/main" val="179332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F566D3525954EA850A7EEB69E9389" ma:contentTypeVersion="11" ma:contentTypeDescription="Create a new document." ma:contentTypeScope="" ma:versionID="a4ff80847cb2ad4932112f56eb0ec6ef">
  <xsd:schema xmlns:xsd="http://www.w3.org/2001/XMLSchema" xmlns:xs="http://www.w3.org/2001/XMLSchema" xmlns:p="http://schemas.microsoft.com/office/2006/metadata/properties" xmlns:ns2="ab1871b7-2613-4ad1-a33f-5594fdc0abd9" xmlns:ns3="65a78d36-e69b-4136-ac7d-efba73aeb180" targetNamespace="http://schemas.microsoft.com/office/2006/metadata/properties" ma:root="true" ma:fieldsID="45fc28c44cf4e05a7dd17bfef97d566d" ns2:_="" ns3:_="">
    <xsd:import namespace="ab1871b7-2613-4ad1-a33f-5594fdc0abd9"/>
    <xsd:import namespace="65a78d36-e69b-4136-ac7d-efba73aeb18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871b7-2613-4ad1-a33f-5594fdc0abd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a048830-5a57-4863-be05-52a55f6747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78d36-e69b-4136-ac7d-efba73aeb18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830f6c7-ca19-42dd-9e81-0a1cd598a5e7}" ma:internalName="TaxCatchAll" ma:showField="CatchAllData" ma:web="65a78d36-e69b-4136-ac7d-efba73aeb1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1871b7-2613-4ad1-a33f-5594fdc0abd9">
      <Terms xmlns="http://schemas.microsoft.com/office/infopath/2007/PartnerControls"/>
    </lcf76f155ced4ddcb4097134ff3c332f>
    <TaxCatchAll xmlns="65a78d36-e69b-4136-ac7d-efba73aeb180" xsi:nil="true"/>
  </documentManagement>
</p:properties>
</file>

<file path=customXml/itemProps1.xml><?xml version="1.0" encoding="utf-8"?>
<ds:datastoreItem xmlns:ds="http://schemas.openxmlformats.org/officeDocument/2006/customXml" ds:itemID="{881E323C-87CC-49B6-BE20-5C1F9A760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1871b7-2613-4ad1-a33f-5594fdc0abd9"/>
    <ds:schemaRef ds:uri="65a78d36-e69b-4136-ac7d-efba73aeb1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C512E-2CF5-4948-BFA3-9C95FBC805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D2A93B-367F-4804-A119-6BEC46C3861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65a78d36-e69b-4136-ac7d-efba73aeb180"/>
    <ds:schemaRef ds:uri="ab1871b7-2613-4ad1-a33f-5594fdc0abd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12249</TotalTime>
  <Words>526</Words>
  <Application>Microsoft Office PowerPoint</Application>
  <PresentationFormat>Widescreen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Cavolini</vt:lpstr>
      <vt:lpstr>Courier New</vt:lpstr>
      <vt:lpstr>Franklin Gothic</vt:lpstr>
      <vt:lpstr>Franklin Gothic Book</vt:lpstr>
      <vt:lpstr>Franklin Gothic Heavy</vt:lpstr>
      <vt:lpstr>Franklin Gothic Medium</vt:lpstr>
      <vt:lpstr>Wingdings</vt:lpstr>
      <vt:lpstr>Office Theme</vt:lpstr>
      <vt:lpstr>Early Literacy: KHA-Mayor’s Book Club</vt:lpstr>
      <vt:lpstr>SPEAKER INTRODUCTIONS</vt:lpstr>
      <vt:lpstr>PRESENTATION FORMAT</vt:lpstr>
      <vt:lpstr>DELIVERY AND CLOSING DATE</vt:lpstr>
      <vt:lpstr>SUPPLIER PORTAL - Search</vt:lpstr>
      <vt:lpstr>SUPPLIER PORTAL – Table of Contents</vt:lpstr>
      <vt:lpstr>SUPPLIER PORTAL - Requirements</vt:lpstr>
      <vt:lpstr>SECTION 1 - Affirmation </vt:lpstr>
      <vt:lpstr>SECTION 2 - General Requirements </vt:lpstr>
      <vt:lpstr>SECTION 4 – RFP Requirements</vt:lpstr>
      <vt:lpstr>SECTION 9 – Price Sheet</vt:lpstr>
      <vt:lpstr>SECTION 12 – Evaluation Matrix</vt:lpstr>
      <vt:lpstr>OTHER IMPORTANT REMINDERS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Darity, Kenneth - JCOD</cp:lastModifiedBy>
  <cp:revision>106</cp:revision>
  <dcterms:created xsi:type="dcterms:W3CDTF">2022-04-30T14:12:41Z</dcterms:created>
  <dcterms:modified xsi:type="dcterms:W3CDTF">2025-04-04T12:38:06Z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0x010100A41F566D3525954EA850A7EEB69E9389</vt:lpwstr>
  </property>
  <property fmtid="{D5CDD505-2E9C-101B-9397-08002B2CF9AE}" pid="3" name="MediaServiceImageTags">
    <vt:lpwstr/>
  </property>
</Properties>
</file>