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4" r:id="rId5"/>
    <p:sldId id="324" r:id="rId6"/>
    <p:sldId id="267" r:id="rId7"/>
    <p:sldId id="327" r:id="rId8"/>
    <p:sldId id="328" r:id="rId9"/>
    <p:sldId id="329" r:id="rId10"/>
    <p:sldId id="331" r:id="rId11"/>
    <p:sldId id="317" r:id="rId12"/>
    <p:sldId id="300" r:id="rId13"/>
    <p:sldId id="332" r:id="rId14"/>
    <p:sldId id="323" r:id="rId15"/>
    <p:sldId id="333" r:id="rId16"/>
    <p:sldId id="334" r:id="rId17"/>
    <p:sldId id="304" r:id="rId18"/>
    <p:sldId id="335" r:id="rId19"/>
    <p:sldId id="31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951"/>
    <a:srgbClr val="044871"/>
    <a:srgbClr val="19405F"/>
    <a:srgbClr val="E539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E993D-0D48-4FE1-B320-067003940AD0}" v="70" dt="2026-01-05T22:39:36.615"/>
    <p1510:client id="{6B9973A9-32CA-4744-8213-6E83E5AF9825}" v="5" dt="2026-01-06T02:57:40.102"/>
    <p1510:client id="{87D4BD92-80D4-4E72-B349-106C1A857547}" v="28" dt="2026-01-05T18:13:51.118"/>
    <p1510:client id="{A1A5290D-4D7E-447E-A702-3254C5A16B33}" v="1" dt="2026-01-06T03:00:13.038"/>
    <p1510:client id="{B0DDB0B3-CBCE-4D8D-AE58-591BAEB66AC5}" v="287" dt="2026-01-06T14:02:45.108"/>
    <p1510:client id="{C05E115E-87E5-413B-A5B9-CB5DB1F993BC}" v="337" dt="2026-01-05T18:03:37.6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3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332674-777C-7E5B-FB10-55AA738924E9}"/>
              </a:ext>
            </a:extLst>
          </p:cNvPr>
          <p:cNvSpPr/>
          <p:nvPr userDrawn="1"/>
        </p:nvSpPr>
        <p:spPr>
          <a:xfrm>
            <a:off x="0" y="0"/>
            <a:ext cx="12191998" cy="5257800"/>
          </a:xfrm>
          <a:prstGeom prst="rect">
            <a:avLst/>
          </a:prstGeom>
          <a:solidFill>
            <a:srgbClr val="0448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6132C6-F41B-E035-BF4B-25419163A497}"/>
              </a:ext>
            </a:extLst>
          </p:cNvPr>
          <p:cNvSpPr>
            <a:spLocks noGrp="1"/>
          </p:cNvSpPr>
          <p:nvPr>
            <p:ph type="ctrTitle" hasCustomPrompt="1"/>
          </p:nvPr>
        </p:nvSpPr>
        <p:spPr>
          <a:xfrm>
            <a:off x="1524000" y="1300164"/>
            <a:ext cx="9144000" cy="2387600"/>
          </a:xfrm>
        </p:spPr>
        <p:txBody>
          <a:bodyPr anchor="b">
            <a:normAutofit/>
          </a:bodyPr>
          <a:lstStyle>
            <a:lvl1pPr algn="l">
              <a:defRPr sz="5400" b="1" i="0">
                <a:solidFill>
                  <a:schemeClr val="bg1"/>
                </a:solidFill>
                <a:latin typeface="Franklin Gothic Heavy" panose="020B0603020102020204" pitchFamily="34" charset="0"/>
              </a:defRPr>
            </a:lvl1pPr>
          </a:lstStyle>
          <a:p>
            <a:r>
              <a:rPr lang="en-US"/>
              <a:t>Click to add title</a:t>
            </a:r>
          </a:p>
        </p:txBody>
      </p:sp>
      <p:sp>
        <p:nvSpPr>
          <p:cNvPr id="3" name="Subtitle 2">
            <a:extLst>
              <a:ext uri="{FF2B5EF4-FFF2-40B4-BE49-F238E27FC236}">
                <a16:creationId xmlns:a16="http://schemas.microsoft.com/office/drawing/2014/main" id="{FAFBC983-5610-96D0-F2C1-B3CB8C7EDD96}"/>
              </a:ext>
            </a:extLst>
          </p:cNvPr>
          <p:cNvSpPr>
            <a:spLocks noGrp="1"/>
          </p:cNvSpPr>
          <p:nvPr>
            <p:ph type="subTitle" idx="1"/>
          </p:nvPr>
        </p:nvSpPr>
        <p:spPr>
          <a:xfrm>
            <a:off x="1524000" y="3779839"/>
            <a:ext cx="9144000" cy="1655762"/>
          </a:xfrm>
        </p:spPr>
        <p:txBody>
          <a:bodyPr/>
          <a:lstStyle>
            <a:lvl1pPr marL="0" indent="0" algn="l">
              <a:buNone/>
              <a:defRPr sz="2400" b="0" i="0">
                <a:solidFill>
                  <a:schemeClr val="bg1"/>
                </a:solidFill>
                <a:latin typeface="Franklin Gothic" panose="0200000306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5ED1F92-02EC-C22E-B4A2-8D1DBF9574EC}"/>
              </a:ext>
            </a:extLst>
          </p:cNvPr>
          <p:cNvCxnSpPr/>
          <p:nvPr userDrawn="1"/>
        </p:nvCxnSpPr>
        <p:spPr>
          <a:xfrm>
            <a:off x="1158240" y="1986281"/>
            <a:ext cx="0" cy="30581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descr="A picture containing person, child&#10;&#10;Description automatically generated">
            <a:extLst>
              <a:ext uri="{FF2B5EF4-FFF2-40B4-BE49-F238E27FC236}">
                <a16:creationId xmlns:a16="http://schemas.microsoft.com/office/drawing/2014/main" id="{8349490A-469B-723E-9B37-32CC4166DB16}"/>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artisticMarker size="0"/>
                    </a14:imgEffect>
                  </a14:imgLayer>
                </a14:imgProps>
              </a:ext>
            </a:extLst>
          </a:blip>
          <a:srcRect b="17407"/>
          <a:stretch/>
        </p:blipFill>
        <p:spPr>
          <a:xfrm>
            <a:off x="0" y="0"/>
            <a:ext cx="12192000" cy="1888067"/>
          </a:xfrm>
          <a:prstGeom prst="rect">
            <a:avLst/>
          </a:prstGeom>
        </p:spPr>
      </p:pic>
    </p:spTree>
    <p:extLst>
      <p:ext uri="{BB962C8B-B14F-4D97-AF65-F5344CB8AC3E}">
        <p14:creationId xmlns:p14="http://schemas.microsoft.com/office/powerpoint/2010/main" val="2945180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588382-05DE-B29C-36BD-745D7032E49A}"/>
              </a:ext>
            </a:extLst>
          </p:cNvPr>
          <p:cNvSpPr>
            <a:spLocks noGrp="1"/>
          </p:cNvSpPr>
          <p:nvPr>
            <p:ph type="pic" idx="1"/>
          </p:nvPr>
        </p:nvSpPr>
        <p:spPr>
          <a:xfrm>
            <a:off x="5180012" y="1325527"/>
            <a:ext cx="6172200" cy="45434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8B5D47-51C3-CBC9-DD64-05EEF144E185}"/>
              </a:ext>
            </a:extLst>
          </p:cNvPr>
          <p:cNvSpPr>
            <a:spLocks noGrp="1"/>
          </p:cNvSpPr>
          <p:nvPr>
            <p:ph type="body" sz="half" idx="2"/>
          </p:nvPr>
        </p:nvSpPr>
        <p:spPr>
          <a:xfrm>
            <a:off x="839788" y="2057400"/>
            <a:ext cx="3932237" cy="3811588"/>
          </a:xfrm>
        </p:spPr>
        <p:txBody>
          <a:bodyPr/>
          <a:lstStyle>
            <a:lvl1pPr marL="0" indent="0">
              <a:buNone/>
              <a:defRPr sz="1600" b="0" i="0">
                <a:solidFill>
                  <a:schemeClr val="bg1"/>
                </a:solidFill>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5812337A-8A01-3807-321A-17507014AA59}"/>
              </a:ext>
            </a:extLst>
          </p:cNvPr>
          <p:cNvSpPr/>
          <p:nvPr userDrawn="1"/>
        </p:nvSpPr>
        <p:spPr>
          <a:xfrm>
            <a:off x="0" y="6790691"/>
            <a:ext cx="12192000" cy="67309"/>
          </a:xfrm>
          <a:prstGeom prst="rect">
            <a:avLst/>
          </a:prstGeom>
          <a:solidFill>
            <a:srgbClr val="E53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53935"/>
              </a:solidFill>
            </a:endParaRPr>
          </a:p>
        </p:txBody>
      </p:sp>
      <p:sp>
        <p:nvSpPr>
          <p:cNvPr id="6" name="Title 1">
            <a:extLst>
              <a:ext uri="{FF2B5EF4-FFF2-40B4-BE49-F238E27FC236}">
                <a16:creationId xmlns:a16="http://schemas.microsoft.com/office/drawing/2014/main" id="{DA8A8057-8527-53ED-633F-18AF383CA5C2}"/>
              </a:ext>
            </a:extLst>
          </p:cNvPr>
          <p:cNvSpPr>
            <a:spLocks noGrp="1"/>
          </p:cNvSpPr>
          <p:nvPr>
            <p:ph type="title"/>
          </p:nvPr>
        </p:nvSpPr>
        <p:spPr>
          <a:xfrm>
            <a:off x="839788" y="156492"/>
            <a:ext cx="10515600" cy="1169035"/>
          </a:xfrm>
        </p:spPr>
        <p:txBody>
          <a:bodyPr>
            <a:normAutofit/>
          </a:bodyPr>
          <a:lstStyle>
            <a:lvl1pPr>
              <a:defRPr sz="3200" b="0" i="0">
                <a:solidFill>
                  <a:schemeClr val="bg1"/>
                </a:solidFill>
                <a:latin typeface="Franklin Gothic" panose="02000003060000020004" pitchFamily="2" charset="0"/>
              </a:defRPr>
            </a:lvl1pPr>
          </a:lstStyle>
          <a:p>
            <a:r>
              <a:rPr lang="en-US"/>
              <a:t>Click to edit Master title style</a:t>
            </a:r>
          </a:p>
        </p:txBody>
      </p:sp>
    </p:spTree>
    <p:extLst>
      <p:ext uri="{BB962C8B-B14F-4D97-AF65-F5344CB8AC3E}">
        <p14:creationId xmlns:p14="http://schemas.microsoft.com/office/powerpoint/2010/main" val="1584557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43CDCD6-E7A9-9790-3A89-1430B799DE6B}"/>
              </a:ext>
            </a:extLst>
          </p:cNvPr>
          <p:cNvSpPr/>
          <p:nvPr userDrawn="1"/>
        </p:nvSpPr>
        <p:spPr>
          <a:xfrm>
            <a:off x="0" y="0"/>
            <a:ext cx="12192000" cy="1534160"/>
          </a:xfrm>
          <a:prstGeom prst="rect">
            <a:avLst/>
          </a:prstGeom>
          <a:solidFill>
            <a:srgbClr val="0448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a:extLst>
              <a:ext uri="{FF2B5EF4-FFF2-40B4-BE49-F238E27FC236}">
                <a16:creationId xmlns:a16="http://schemas.microsoft.com/office/drawing/2014/main" id="{E3886F14-2232-E8E8-0E03-22E9B9083E3B}"/>
              </a:ext>
            </a:extLst>
          </p:cNvPr>
          <p:cNvSpPr>
            <a:spLocks noGrp="1"/>
          </p:cNvSpPr>
          <p:nvPr>
            <p:ph type="body" orient="vert" idx="1"/>
          </p:nvPr>
        </p:nvSpPr>
        <p:spPr>
          <a:xfrm>
            <a:off x="838200" y="1825625"/>
            <a:ext cx="10515600" cy="3278731"/>
          </a:xfrm>
        </p:spPr>
        <p:txBody>
          <a:bodyPr vert="eaVert"/>
          <a:lstStyle>
            <a:lvl1pPr>
              <a:defRPr b="1" i="0">
                <a:solidFill>
                  <a:schemeClr val="bg1"/>
                </a:solidFill>
                <a:latin typeface="Franklin Gothic Heavy" panose="020B0603020102020204" pitchFamily="34" charset="0"/>
              </a:defRPr>
            </a:lvl1pPr>
            <a:lvl2pPr>
              <a:defRPr b="0" i="0">
                <a:solidFill>
                  <a:schemeClr val="bg1"/>
                </a:solidFill>
                <a:latin typeface="Franklin Gothic Book" panose="020B0503020102020204" pitchFamily="34" charset="0"/>
              </a:defRPr>
            </a:lvl2pPr>
            <a:lvl3pPr>
              <a:defRPr b="0" i="0">
                <a:solidFill>
                  <a:schemeClr val="bg1"/>
                </a:solidFill>
                <a:latin typeface="Franklin Gothic Book" panose="020B0503020102020204" pitchFamily="34" charset="0"/>
              </a:defRPr>
            </a:lvl3pPr>
            <a:lvl4pPr>
              <a:defRPr b="0" i="0">
                <a:solidFill>
                  <a:schemeClr val="bg1"/>
                </a:solidFill>
                <a:latin typeface="Franklin Gothic Book" panose="020B0503020102020204" pitchFamily="34" charset="0"/>
              </a:defRPr>
            </a:lvl4pPr>
            <a:lvl5pPr>
              <a:defRPr b="0" i="0">
                <a:solidFill>
                  <a:schemeClr val="bg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126C2243-4BA0-F422-B3CE-5AB2A1D3F88B}"/>
              </a:ext>
            </a:extLst>
          </p:cNvPr>
          <p:cNvSpPr>
            <a:spLocks noGrp="1"/>
          </p:cNvSpPr>
          <p:nvPr>
            <p:ph type="title"/>
          </p:nvPr>
        </p:nvSpPr>
        <p:spPr>
          <a:xfrm>
            <a:off x="838200" y="365125"/>
            <a:ext cx="10515600" cy="1169035"/>
          </a:xfrm>
        </p:spPr>
        <p:txBody>
          <a:bodyPr>
            <a:normAutofit/>
          </a:bodyPr>
          <a:lstStyle>
            <a:lvl1pPr>
              <a:defRPr sz="3200" b="0" i="0">
                <a:solidFill>
                  <a:schemeClr val="bg1"/>
                </a:solidFill>
                <a:latin typeface="Franklin Gothic" panose="02000003060000020004" pitchFamily="2" charset="0"/>
              </a:defRPr>
            </a:lvl1pPr>
          </a:lstStyle>
          <a:p>
            <a:r>
              <a:rPr lang="en-US"/>
              <a:t>Click to edit Master title style</a:t>
            </a:r>
          </a:p>
        </p:txBody>
      </p:sp>
      <p:sp>
        <p:nvSpPr>
          <p:cNvPr id="11" name="Rectangle 10">
            <a:extLst>
              <a:ext uri="{FF2B5EF4-FFF2-40B4-BE49-F238E27FC236}">
                <a16:creationId xmlns:a16="http://schemas.microsoft.com/office/drawing/2014/main" id="{E0FEF2B0-9152-F9C7-B6E0-31C63C5995FB}"/>
              </a:ext>
            </a:extLst>
          </p:cNvPr>
          <p:cNvSpPr/>
          <p:nvPr userDrawn="1"/>
        </p:nvSpPr>
        <p:spPr>
          <a:xfrm>
            <a:off x="0" y="6790691"/>
            <a:ext cx="12192000" cy="67309"/>
          </a:xfrm>
          <a:prstGeom prst="rect">
            <a:avLst/>
          </a:prstGeom>
          <a:solidFill>
            <a:srgbClr val="E53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53935"/>
              </a:solidFill>
            </a:endParaRPr>
          </a:p>
        </p:txBody>
      </p:sp>
      <p:pic>
        <p:nvPicPr>
          <p:cNvPr id="13" name="Picture 12">
            <a:extLst>
              <a:ext uri="{FF2B5EF4-FFF2-40B4-BE49-F238E27FC236}">
                <a16:creationId xmlns:a16="http://schemas.microsoft.com/office/drawing/2014/main" id="{2F5651FD-17EA-5EEE-77F2-D645350BAC6F}"/>
              </a:ext>
            </a:extLst>
          </p:cNvPr>
          <p:cNvPicPr>
            <a:picLocks noChangeAspect="1"/>
          </p:cNvPicPr>
          <p:nvPr userDrawn="1"/>
        </p:nvPicPr>
        <p:blipFill>
          <a:blip r:embed="rId2"/>
          <a:stretch>
            <a:fillRect/>
          </a:stretch>
        </p:blipFill>
        <p:spPr>
          <a:xfrm>
            <a:off x="11047335" y="284957"/>
            <a:ext cx="948210" cy="996950"/>
          </a:xfrm>
          <a:prstGeom prst="rect">
            <a:avLst/>
          </a:prstGeom>
        </p:spPr>
      </p:pic>
    </p:spTree>
    <p:extLst>
      <p:ext uri="{BB962C8B-B14F-4D97-AF65-F5344CB8AC3E}">
        <p14:creationId xmlns:p14="http://schemas.microsoft.com/office/powerpoint/2010/main" val="135437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332674-777C-7E5B-FB10-55AA738924E9}"/>
              </a:ext>
            </a:extLst>
          </p:cNvPr>
          <p:cNvSpPr/>
          <p:nvPr userDrawn="1"/>
        </p:nvSpPr>
        <p:spPr>
          <a:xfrm>
            <a:off x="0" y="0"/>
            <a:ext cx="12191998" cy="5257800"/>
          </a:xfrm>
          <a:prstGeom prst="rect">
            <a:avLst/>
          </a:prstGeom>
          <a:solidFill>
            <a:srgbClr val="0448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6132C6-F41B-E035-BF4B-25419163A497}"/>
              </a:ext>
            </a:extLst>
          </p:cNvPr>
          <p:cNvSpPr>
            <a:spLocks noGrp="1"/>
          </p:cNvSpPr>
          <p:nvPr>
            <p:ph type="ctrTitle" hasCustomPrompt="1"/>
          </p:nvPr>
        </p:nvSpPr>
        <p:spPr>
          <a:xfrm>
            <a:off x="1524000" y="1300164"/>
            <a:ext cx="9144000" cy="2387600"/>
          </a:xfrm>
        </p:spPr>
        <p:txBody>
          <a:bodyPr anchor="b">
            <a:normAutofit/>
          </a:bodyPr>
          <a:lstStyle>
            <a:lvl1pPr algn="l">
              <a:defRPr sz="5400" b="1" i="0">
                <a:solidFill>
                  <a:schemeClr val="bg1"/>
                </a:solidFill>
                <a:latin typeface="Franklin Gothic Heavy" panose="020B0603020102020204" pitchFamily="34" charset="0"/>
              </a:defRPr>
            </a:lvl1pPr>
          </a:lstStyle>
          <a:p>
            <a:r>
              <a:rPr lang="en-US"/>
              <a:t>Click to add title</a:t>
            </a:r>
          </a:p>
        </p:txBody>
      </p:sp>
      <p:sp>
        <p:nvSpPr>
          <p:cNvPr id="3" name="Subtitle 2">
            <a:extLst>
              <a:ext uri="{FF2B5EF4-FFF2-40B4-BE49-F238E27FC236}">
                <a16:creationId xmlns:a16="http://schemas.microsoft.com/office/drawing/2014/main" id="{FAFBC983-5610-96D0-F2C1-B3CB8C7EDD96}"/>
              </a:ext>
            </a:extLst>
          </p:cNvPr>
          <p:cNvSpPr>
            <a:spLocks noGrp="1"/>
          </p:cNvSpPr>
          <p:nvPr>
            <p:ph type="subTitle" idx="1"/>
          </p:nvPr>
        </p:nvSpPr>
        <p:spPr>
          <a:xfrm>
            <a:off x="1524000" y="3779839"/>
            <a:ext cx="9144000" cy="1655762"/>
          </a:xfrm>
        </p:spPr>
        <p:txBody>
          <a:bodyPr/>
          <a:lstStyle>
            <a:lvl1pPr marL="0" indent="0" algn="l">
              <a:buNone/>
              <a:defRPr sz="2400" b="0" i="0">
                <a:solidFill>
                  <a:schemeClr val="bg1"/>
                </a:solidFill>
                <a:latin typeface="Franklin Gothic" panose="0200000306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5ED1F92-02EC-C22E-B4A2-8D1DBF9574EC}"/>
              </a:ext>
            </a:extLst>
          </p:cNvPr>
          <p:cNvCxnSpPr/>
          <p:nvPr userDrawn="1"/>
        </p:nvCxnSpPr>
        <p:spPr>
          <a:xfrm>
            <a:off x="1158240" y="1986281"/>
            <a:ext cx="0" cy="30581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descr="A collage of people&#10;&#10;Description automatically generated with low confidence">
            <a:extLst>
              <a:ext uri="{FF2B5EF4-FFF2-40B4-BE49-F238E27FC236}">
                <a16:creationId xmlns:a16="http://schemas.microsoft.com/office/drawing/2014/main" id="{B42CCA23-F8A8-9A49-D0CA-B3E06E7D0579}"/>
              </a:ext>
            </a:extLst>
          </p:cNvPr>
          <p:cNvPicPr>
            <a:picLocks noChangeAspect="1"/>
          </p:cNvPicPr>
          <p:nvPr userDrawn="1"/>
        </p:nvPicPr>
        <p:blipFill>
          <a:blip r:embed="rId2"/>
          <a:stretch>
            <a:fillRect/>
          </a:stretch>
        </p:blipFill>
        <p:spPr>
          <a:xfrm>
            <a:off x="0" y="0"/>
            <a:ext cx="12192000" cy="1524000"/>
          </a:xfrm>
          <a:prstGeom prst="rect">
            <a:avLst/>
          </a:prstGeom>
        </p:spPr>
      </p:pic>
    </p:spTree>
    <p:extLst>
      <p:ext uri="{BB962C8B-B14F-4D97-AF65-F5344CB8AC3E}">
        <p14:creationId xmlns:p14="http://schemas.microsoft.com/office/powerpoint/2010/main" val="341781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BC1FC-2F85-8E59-7CE0-664AAEBA5BE7}"/>
              </a:ext>
            </a:extLst>
          </p:cNvPr>
          <p:cNvSpPr>
            <a:spLocks noGrp="1"/>
          </p:cNvSpPr>
          <p:nvPr>
            <p:ph type="title"/>
          </p:nvPr>
        </p:nvSpPr>
        <p:spPr/>
        <p:txBody>
          <a:bodyPr>
            <a:normAutofit/>
          </a:bodyPr>
          <a:lstStyle>
            <a:lvl1pPr>
              <a:defRPr sz="3200" b="0" i="0">
                <a:solidFill>
                  <a:schemeClr val="bg1"/>
                </a:solidFill>
                <a:latin typeface="Franklin Gothic" panose="0200000306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36C55CF-2042-6F4B-D6CC-82F5417189A4}"/>
              </a:ext>
            </a:extLst>
          </p:cNvPr>
          <p:cNvSpPr>
            <a:spLocks noGrp="1"/>
          </p:cNvSpPr>
          <p:nvPr>
            <p:ph idx="1"/>
          </p:nvPr>
        </p:nvSpPr>
        <p:spPr/>
        <p:txBody>
          <a:bodyPr/>
          <a:lstStyle>
            <a:lvl1pPr>
              <a:defRPr b="0" i="0">
                <a:solidFill>
                  <a:srgbClr val="083951"/>
                </a:solidFill>
                <a:latin typeface="Franklin Gothic Book" panose="020B0503020102020204" pitchFamily="34" charset="0"/>
              </a:defRPr>
            </a:lvl1pPr>
            <a:lvl2pPr>
              <a:defRPr b="0" i="0">
                <a:solidFill>
                  <a:srgbClr val="083951"/>
                </a:solidFill>
                <a:latin typeface="Franklin Gothic Book" panose="020B0503020102020204" pitchFamily="34" charset="0"/>
              </a:defRPr>
            </a:lvl2pPr>
            <a:lvl3pPr>
              <a:defRPr b="0" i="0">
                <a:solidFill>
                  <a:srgbClr val="083951"/>
                </a:solidFill>
                <a:latin typeface="Franklin Gothic Book" panose="020B0503020102020204" pitchFamily="34" charset="0"/>
              </a:defRPr>
            </a:lvl3pPr>
            <a:lvl4pPr>
              <a:defRPr b="0" i="0">
                <a:solidFill>
                  <a:srgbClr val="083951"/>
                </a:solidFill>
                <a:latin typeface="Franklin Gothic Book" panose="020B0503020102020204" pitchFamily="34" charset="0"/>
              </a:defRPr>
            </a:lvl4pPr>
            <a:lvl5pPr>
              <a:defRPr b="0" i="0">
                <a:solidFill>
                  <a:srgbClr val="08395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C0583-E320-4F49-58D9-D3DB58FBE918}"/>
              </a:ext>
            </a:extLst>
          </p:cNvPr>
          <p:cNvSpPr>
            <a:spLocks noGrp="1"/>
          </p:cNvSpPr>
          <p:nvPr>
            <p:ph type="dt" sz="half" idx="10"/>
          </p:nvPr>
        </p:nvSpPr>
        <p:spPr>
          <a:xfrm>
            <a:off x="838200" y="6356350"/>
            <a:ext cx="2743200" cy="365125"/>
          </a:xfrm>
          <a:prstGeom prst="rect">
            <a:avLst/>
          </a:prstGeom>
        </p:spPr>
        <p:txBody>
          <a:bodyPr/>
          <a:lstStyle>
            <a:lvl1pPr>
              <a:defRPr sz="1100" b="0" i="0">
                <a:solidFill>
                  <a:srgbClr val="083951"/>
                </a:solidFill>
                <a:latin typeface="Franklin Gothic Book" panose="020B0503020102020204" pitchFamily="34" charset="0"/>
              </a:defRPr>
            </a:lvl1pPr>
          </a:lstStyle>
          <a:p>
            <a:fld id="{7CD7C9F7-5B52-8540-AD3A-7CDF5D024BAF}" type="datetimeFigureOut">
              <a:rPr lang="en-US" smtClean="0"/>
              <a:pPr/>
              <a:t>1/15/2026</a:t>
            </a:fld>
            <a:endParaRPr lang="en-US"/>
          </a:p>
        </p:txBody>
      </p:sp>
      <p:sp>
        <p:nvSpPr>
          <p:cNvPr id="5" name="Footer Placeholder 4">
            <a:extLst>
              <a:ext uri="{FF2B5EF4-FFF2-40B4-BE49-F238E27FC236}">
                <a16:creationId xmlns:a16="http://schemas.microsoft.com/office/drawing/2014/main" id="{3F548A92-6A75-E219-87A2-EC110DE90A9E}"/>
              </a:ext>
            </a:extLst>
          </p:cNvPr>
          <p:cNvSpPr>
            <a:spLocks noGrp="1"/>
          </p:cNvSpPr>
          <p:nvPr>
            <p:ph type="ftr" sz="quarter" idx="11"/>
          </p:nvPr>
        </p:nvSpPr>
        <p:spPr>
          <a:xfrm>
            <a:off x="4038600" y="6356350"/>
            <a:ext cx="4114800" cy="365125"/>
          </a:xfrm>
          <a:prstGeom prst="rect">
            <a:avLst/>
          </a:prstGeom>
        </p:spPr>
        <p:txBody>
          <a:bodyPr/>
          <a:lstStyle>
            <a:lvl1pPr>
              <a:defRPr b="0" i="0">
                <a:solidFill>
                  <a:srgbClr val="083951"/>
                </a:solidFill>
                <a:latin typeface="Franklin Gothic Book" panose="020B0503020102020204" pitchFamily="34" charset="0"/>
              </a:defRPr>
            </a:lvl1pPr>
          </a:lstStyle>
          <a:p>
            <a:r>
              <a:rPr lang="en-US"/>
              <a:t>Kids Hope Alliance</a:t>
            </a:r>
          </a:p>
        </p:txBody>
      </p:sp>
      <p:sp>
        <p:nvSpPr>
          <p:cNvPr id="6" name="Slide Number Placeholder 5">
            <a:extLst>
              <a:ext uri="{FF2B5EF4-FFF2-40B4-BE49-F238E27FC236}">
                <a16:creationId xmlns:a16="http://schemas.microsoft.com/office/drawing/2014/main" id="{D4664BB5-A873-FA26-C1CA-08CCB71F7259}"/>
              </a:ext>
            </a:extLst>
          </p:cNvPr>
          <p:cNvSpPr>
            <a:spLocks noGrp="1"/>
          </p:cNvSpPr>
          <p:nvPr>
            <p:ph type="sldNum" sz="quarter" idx="12"/>
          </p:nvPr>
        </p:nvSpPr>
        <p:spPr>
          <a:xfrm>
            <a:off x="8610600" y="6356350"/>
            <a:ext cx="2743200" cy="365125"/>
          </a:xfrm>
          <a:prstGeom prst="rect">
            <a:avLst/>
          </a:prstGeom>
        </p:spPr>
        <p:txBody>
          <a:bodyPr/>
          <a:lstStyle>
            <a:lvl1pPr>
              <a:defRPr sz="1100" b="0" i="0">
                <a:solidFill>
                  <a:srgbClr val="083951"/>
                </a:solidFill>
                <a:latin typeface="Franklin Gothic Book" panose="020B0503020102020204" pitchFamily="34" charset="0"/>
              </a:defRPr>
            </a:lvl1pPr>
          </a:lstStyle>
          <a:p>
            <a:r>
              <a:rPr lang="en-US"/>
              <a:t>| </a:t>
            </a:r>
            <a:fld id="{2E71CA8E-7B2F-3443-AAD0-E29BC45E3C0D}" type="slidenum">
              <a:rPr lang="en-US" smtClean="0"/>
              <a:pPr/>
              <a:t>‹#›</a:t>
            </a:fld>
            <a:endParaRPr lang="en-US"/>
          </a:p>
        </p:txBody>
      </p:sp>
      <p:sp>
        <p:nvSpPr>
          <p:cNvPr id="8" name="Rectangle 7">
            <a:extLst>
              <a:ext uri="{FF2B5EF4-FFF2-40B4-BE49-F238E27FC236}">
                <a16:creationId xmlns:a16="http://schemas.microsoft.com/office/drawing/2014/main" id="{A73DD758-275B-A6CF-BA8F-A64AA09C8117}"/>
              </a:ext>
            </a:extLst>
          </p:cNvPr>
          <p:cNvSpPr/>
          <p:nvPr userDrawn="1"/>
        </p:nvSpPr>
        <p:spPr>
          <a:xfrm>
            <a:off x="0" y="6790691"/>
            <a:ext cx="12192000" cy="67309"/>
          </a:xfrm>
          <a:prstGeom prst="rect">
            <a:avLst/>
          </a:prstGeom>
          <a:solidFill>
            <a:srgbClr val="E53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53935"/>
              </a:solidFill>
            </a:endParaRPr>
          </a:p>
        </p:txBody>
      </p:sp>
      <p:pic>
        <p:nvPicPr>
          <p:cNvPr id="13" name="Picture 12">
            <a:extLst>
              <a:ext uri="{FF2B5EF4-FFF2-40B4-BE49-F238E27FC236}">
                <a16:creationId xmlns:a16="http://schemas.microsoft.com/office/drawing/2014/main" id="{D35B9CDC-075C-221D-21A7-542F06C2B8EC}"/>
              </a:ext>
            </a:extLst>
          </p:cNvPr>
          <p:cNvPicPr>
            <a:picLocks noChangeAspect="1"/>
          </p:cNvPicPr>
          <p:nvPr userDrawn="1"/>
        </p:nvPicPr>
        <p:blipFill>
          <a:blip r:embed="rId2"/>
          <a:stretch>
            <a:fillRect/>
          </a:stretch>
        </p:blipFill>
        <p:spPr>
          <a:xfrm>
            <a:off x="10879695" y="240507"/>
            <a:ext cx="948210" cy="996950"/>
          </a:xfrm>
          <a:prstGeom prst="rect">
            <a:avLst/>
          </a:prstGeom>
        </p:spPr>
      </p:pic>
    </p:spTree>
    <p:extLst>
      <p:ext uri="{BB962C8B-B14F-4D97-AF65-F5344CB8AC3E}">
        <p14:creationId xmlns:p14="http://schemas.microsoft.com/office/powerpoint/2010/main" val="1262834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522877-3C79-49B2-771E-2B59B9B3A91D}"/>
              </a:ext>
            </a:extLst>
          </p:cNvPr>
          <p:cNvSpPr/>
          <p:nvPr userDrawn="1"/>
        </p:nvSpPr>
        <p:spPr>
          <a:xfrm>
            <a:off x="0" y="0"/>
            <a:ext cx="12191998" cy="5257800"/>
          </a:xfrm>
          <a:prstGeom prst="rect">
            <a:avLst/>
          </a:prstGeom>
          <a:solidFill>
            <a:srgbClr val="1940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7A70B1C2-ACC0-7B62-CE21-05AB197CA630}"/>
              </a:ext>
            </a:extLst>
          </p:cNvPr>
          <p:cNvSpPr>
            <a:spLocks noGrp="1"/>
          </p:cNvSpPr>
          <p:nvPr>
            <p:ph type="ctrTitle" hasCustomPrompt="1"/>
          </p:nvPr>
        </p:nvSpPr>
        <p:spPr>
          <a:xfrm>
            <a:off x="1524000" y="1122363"/>
            <a:ext cx="9144000" cy="2387600"/>
          </a:xfrm>
        </p:spPr>
        <p:txBody>
          <a:bodyPr anchor="b">
            <a:normAutofit/>
          </a:bodyPr>
          <a:lstStyle>
            <a:lvl1pPr algn="l">
              <a:defRPr sz="5400" b="1" i="0">
                <a:solidFill>
                  <a:schemeClr val="bg1"/>
                </a:solidFill>
                <a:latin typeface="Franklin Gothic Heavy" panose="020B0603020102020204" pitchFamily="34" charset="0"/>
              </a:defRPr>
            </a:lvl1pPr>
          </a:lstStyle>
          <a:p>
            <a:r>
              <a:rPr lang="en-US"/>
              <a:t>Click to add title</a:t>
            </a:r>
          </a:p>
        </p:txBody>
      </p:sp>
      <p:sp>
        <p:nvSpPr>
          <p:cNvPr id="15" name="Subtitle 2">
            <a:extLst>
              <a:ext uri="{FF2B5EF4-FFF2-40B4-BE49-F238E27FC236}">
                <a16:creationId xmlns:a16="http://schemas.microsoft.com/office/drawing/2014/main" id="{F71F3B2E-E071-51D3-7957-0233E55B12E3}"/>
              </a:ext>
            </a:extLst>
          </p:cNvPr>
          <p:cNvSpPr>
            <a:spLocks noGrp="1"/>
          </p:cNvSpPr>
          <p:nvPr>
            <p:ph type="subTitle" idx="1"/>
          </p:nvPr>
        </p:nvSpPr>
        <p:spPr>
          <a:xfrm>
            <a:off x="1524000" y="3602038"/>
            <a:ext cx="9144000" cy="1655762"/>
          </a:xfrm>
        </p:spPr>
        <p:txBody>
          <a:bodyPr/>
          <a:lstStyle>
            <a:lvl1pPr marL="0" indent="0" algn="l">
              <a:buNone/>
              <a:defRPr sz="2400" b="0" i="0">
                <a:solidFill>
                  <a:schemeClr val="bg1"/>
                </a:solidFill>
                <a:latin typeface="Franklin Gothic" panose="0200000306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89738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48D414-CDD2-8E7A-32C5-B1EBD31F5A3F}"/>
              </a:ext>
            </a:extLst>
          </p:cNvPr>
          <p:cNvSpPr>
            <a:spLocks noGrp="1"/>
          </p:cNvSpPr>
          <p:nvPr>
            <p:ph sz="half" idx="1"/>
          </p:nvPr>
        </p:nvSpPr>
        <p:spPr>
          <a:xfrm>
            <a:off x="838200" y="1825625"/>
            <a:ext cx="5181600" cy="4351338"/>
          </a:xfrm>
        </p:spPr>
        <p:txBody>
          <a:bodyPr/>
          <a:lstStyle>
            <a:lvl1pPr>
              <a:defRPr b="0" i="0">
                <a:solidFill>
                  <a:srgbClr val="083951"/>
                </a:solidFill>
                <a:latin typeface="Franklin Gothic Book" panose="020B0503020102020204" pitchFamily="34" charset="0"/>
              </a:defRPr>
            </a:lvl1pPr>
            <a:lvl2pPr>
              <a:defRPr b="0" i="0">
                <a:solidFill>
                  <a:srgbClr val="083951"/>
                </a:solidFill>
                <a:latin typeface="Franklin Gothic Book" panose="020B0503020102020204" pitchFamily="34" charset="0"/>
              </a:defRPr>
            </a:lvl2pPr>
            <a:lvl3pPr>
              <a:defRPr b="0" i="0">
                <a:solidFill>
                  <a:srgbClr val="083951"/>
                </a:solidFill>
                <a:latin typeface="Franklin Gothic Book" panose="020B0503020102020204" pitchFamily="34" charset="0"/>
              </a:defRPr>
            </a:lvl3pPr>
            <a:lvl4pPr>
              <a:defRPr b="0" i="0">
                <a:solidFill>
                  <a:srgbClr val="083951"/>
                </a:solidFill>
                <a:latin typeface="Franklin Gothic Book" panose="020B0503020102020204" pitchFamily="34" charset="0"/>
              </a:defRPr>
            </a:lvl4pPr>
            <a:lvl5pPr>
              <a:defRPr b="0" i="0">
                <a:solidFill>
                  <a:srgbClr val="08395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A87A40-9841-13D0-AFFC-8A67AB38D195}"/>
              </a:ext>
            </a:extLst>
          </p:cNvPr>
          <p:cNvSpPr>
            <a:spLocks noGrp="1"/>
          </p:cNvSpPr>
          <p:nvPr>
            <p:ph sz="half" idx="2"/>
          </p:nvPr>
        </p:nvSpPr>
        <p:spPr>
          <a:xfrm>
            <a:off x="6172200" y="1825625"/>
            <a:ext cx="5181600" cy="4351338"/>
          </a:xfrm>
        </p:spPr>
        <p:txBody>
          <a:bodyPr/>
          <a:lstStyle>
            <a:lvl1pPr>
              <a:defRPr b="0" i="0">
                <a:solidFill>
                  <a:srgbClr val="083951"/>
                </a:solidFill>
                <a:latin typeface="Franklin Gothic Book" panose="020B0503020102020204" pitchFamily="34" charset="0"/>
              </a:defRPr>
            </a:lvl1pPr>
            <a:lvl2pPr>
              <a:defRPr b="0" i="0">
                <a:solidFill>
                  <a:srgbClr val="083951"/>
                </a:solidFill>
                <a:latin typeface="Franklin Gothic Book" panose="020B0503020102020204" pitchFamily="34" charset="0"/>
              </a:defRPr>
            </a:lvl2pPr>
            <a:lvl3pPr>
              <a:defRPr b="0" i="0">
                <a:solidFill>
                  <a:srgbClr val="083951"/>
                </a:solidFill>
                <a:latin typeface="Franklin Gothic Book" panose="020B0503020102020204" pitchFamily="34" charset="0"/>
              </a:defRPr>
            </a:lvl3pPr>
            <a:lvl4pPr>
              <a:defRPr b="0" i="0">
                <a:solidFill>
                  <a:srgbClr val="083951"/>
                </a:solidFill>
                <a:latin typeface="Franklin Gothic Book" panose="020B0503020102020204" pitchFamily="34" charset="0"/>
              </a:defRPr>
            </a:lvl4pPr>
            <a:lvl5pPr>
              <a:defRPr b="0" i="0">
                <a:solidFill>
                  <a:srgbClr val="08395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71528A0-06D5-6B1D-4420-636D859B68CE}"/>
              </a:ext>
            </a:extLst>
          </p:cNvPr>
          <p:cNvSpPr>
            <a:spLocks noGrp="1"/>
          </p:cNvSpPr>
          <p:nvPr>
            <p:ph type="title"/>
          </p:nvPr>
        </p:nvSpPr>
        <p:spPr>
          <a:xfrm>
            <a:off x="838200" y="365126"/>
            <a:ext cx="10515600" cy="985998"/>
          </a:xfrm>
        </p:spPr>
        <p:txBody>
          <a:bodyPr>
            <a:normAutofit/>
          </a:bodyPr>
          <a:lstStyle>
            <a:lvl1pPr>
              <a:defRPr sz="3200" b="0" i="0">
                <a:solidFill>
                  <a:schemeClr val="bg1"/>
                </a:solidFill>
                <a:latin typeface="Franklin Gothic" panose="02000003060000020004"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10444AED-C6FE-AF41-177F-C3D2699793DD}"/>
              </a:ext>
            </a:extLst>
          </p:cNvPr>
          <p:cNvSpPr>
            <a:spLocks noGrp="1"/>
          </p:cNvSpPr>
          <p:nvPr>
            <p:ph type="dt" sz="half" idx="10"/>
          </p:nvPr>
        </p:nvSpPr>
        <p:spPr>
          <a:xfrm>
            <a:off x="838200" y="6356350"/>
            <a:ext cx="2743200" cy="365125"/>
          </a:xfrm>
          <a:prstGeom prst="rect">
            <a:avLst/>
          </a:prstGeom>
        </p:spPr>
        <p:txBody>
          <a:bodyPr/>
          <a:lstStyle>
            <a:lvl1pPr>
              <a:defRPr sz="1100" b="0" i="0">
                <a:solidFill>
                  <a:srgbClr val="083951"/>
                </a:solidFill>
                <a:latin typeface="Franklin Gothic Book" panose="020B0503020102020204" pitchFamily="34" charset="0"/>
              </a:defRPr>
            </a:lvl1pPr>
          </a:lstStyle>
          <a:p>
            <a:fld id="{7CD7C9F7-5B52-8540-AD3A-7CDF5D024BAF}" type="datetimeFigureOut">
              <a:rPr lang="en-US" smtClean="0"/>
              <a:pPr/>
              <a:t>1/15/2026</a:t>
            </a:fld>
            <a:endParaRPr lang="en-US"/>
          </a:p>
        </p:txBody>
      </p:sp>
      <p:sp>
        <p:nvSpPr>
          <p:cNvPr id="10" name="Footer Placeholder 4">
            <a:extLst>
              <a:ext uri="{FF2B5EF4-FFF2-40B4-BE49-F238E27FC236}">
                <a16:creationId xmlns:a16="http://schemas.microsoft.com/office/drawing/2014/main" id="{9F2EF8E7-4C79-D60F-260B-AFB942188CA6}"/>
              </a:ext>
            </a:extLst>
          </p:cNvPr>
          <p:cNvSpPr>
            <a:spLocks noGrp="1"/>
          </p:cNvSpPr>
          <p:nvPr>
            <p:ph type="ftr" sz="quarter" idx="11"/>
          </p:nvPr>
        </p:nvSpPr>
        <p:spPr>
          <a:xfrm>
            <a:off x="4038600" y="6356350"/>
            <a:ext cx="4114800" cy="365125"/>
          </a:xfrm>
          <a:prstGeom prst="rect">
            <a:avLst/>
          </a:prstGeom>
        </p:spPr>
        <p:txBody>
          <a:bodyPr/>
          <a:lstStyle>
            <a:lvl1pPr>
              <a:defRPr b="0" i="0">
                <a:solidFill>
                  <a:srgbClr val="083951"/>
                </a:solidFill>
                <a:latin typeface="Franklin Gothic Book" panose="020B0503020102020204" pitchFamily="34" charset="0"/>
              </a:defRPr>
            </a:lvl1pPr>
          </a:lstStyle>
          <a:p>
            <a:r>
              <a:rPr lang="en-US"/>
              <a:t>Kids Hope Alliance</a:t>
            </a:r>
          </a:p>
        </p:txBody>
      </p:sp>
      <p:sp>
        <p:nvSpPr>
          <p:cNvPr id="11" name="Slide Number Placeholder 5">
            <a:extLst>
              <a:ext uri="{FF2B5EF4-FFF2-40B4-BE49-F238E27FC236}">
                <a16:creationId xmlns:a16="http://schemas.microsoft.com/office/drawing/2014/main" id="{FB91D28E-6705-5144-B877-A50970A5D7C8}"/>
              </a:ext>
            </a:extLst>
          </p:cNvPr>
          <p:cNvSpPr>
            <a:spLocks noGrp="1"/>
          </p:cNvSpPr>
          <p:nvPr>
            <p:ph type="sldNum" sz="quarter" idx="12"/>
          </p:nvPr>
        </p:nvSpPr>
        <p:spPr>
          <a:xfrm>
            <a:off x="8610600" y="6356350"/>
            <a:ext cx="2743200" cy="365125"/>
          </a:xfrm>
          <a:prstGeom prst="rect">
            <a:avLst/>
          </a:prstGeom>
        </p:spPr>
        <p:txBody>
          <a:bodyPr/>
          <a:lstStyle>
            <a:lvl1pPr>
              <a:defRPr sz="1100" b="0" i="0">
                <a:solidFill>
                  <a:srgbClr val="083951"/>
                </a:solidFill>
                <a:latin typeface="Franklin Gothic Book" panose="020B0503020102020204" pitchFamily="34" charset="0"/>
              </a:defRPr>
            </a:lvl1pPr>
          </a:lstStyle>
          <a:p>
            <a:r>
              <a:rPr lang="en-US"/>
              <a:t>| </a:t>
            </a:r>
            <a:fld id="{2E71CA8E-7B2F-3443-AAD0-E29BC45E3C0D}" type="slidenum">
              <a:rPr lang="en-US" smtClean="0"/>
              <a:pPr/>
              <a:t>‹#›</a:t>
            </a:fld>
            <a:endParaRPr lang="en-US"/>
          </a:p>
        </p:txBody>
      </p:sp>
      <p:sp>
        <p:nvSpPr>
          <p:cNvPr id="12" name="Rectangle 11">
            <a:extLst>
              <a:ext uri="{FF2B5EF4-FFF2-40B4-BE49-F238E27FC236}">
                <a16:creationId xmlns:a16="http://schemas.microsoft.com/office/drawing/2014/main" id="{2B72066D-A468-FEE6-A51A-4B9D652D4143}"/>
              </a:ext>
            </a:extLst>
          </p:cNvPr>
          <p:cNvSpPr/>
          <p:nvPr userDrawn="1"/>
        </p:nvSpPr>
        <p:spPr>
          <a:xfrm>
            <a:off x="0" y="6790691"/>
            <a:ext cx="12192000" cy="67309"/>
          </a:xfrm>
          <a:prstGeom prst="rect">
            <a:avLst/>
          </a:prstGeom>
          <a:solidFill>
            <a:srgbClr val="E53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53935"/>
              </a:solidFill>
            </a:endParaRPr>
          </a:p>
        </p:txBody>
      </p:sp>
      <p:pic>
        <p:nvPicPr>
          <p:cNvPr id="14" name="Picture 13">
            <a:extLst>
              <a:ext uri="{FF2B5EF4-FFF2-40B4-BE49-F238E27FC236}">
                <a16:creationId xmlns:a16="http://schemas.microsoft.com/office/drawing/2014/main" id="{A1F81302-240E-F899-FDEC-A463439CAA7D}"/>
              </a:ext>
            </a:extLst>
          </p:cNvPr>
          <p:cNvPicPr>
            <a:picLocks noChangeAspect="1"/>
          </p:cNvPicPr>
          <p:nvPr userDrawn="1"/>
        </p:nvPicPr>
        <p:blipFill>
          <a:blip r:embed="rId2"/>
          <a:stretch>
            <a:fillRect/>
          </a:stretch>
        </p:blipFill>
        <p:spPr>
          <a:xfrm>
            <a:off x="11047335" y="284957"/>
            <a:ext cx="948210" cy="996950"/>
          </a:xfrm>
          <a:prstGeom prst="rect">
            <a:avLst/>
          </a:prstGeom>
        </p:spPr>
      </p:pic>
    </p:spTree>
    <p:extLst>
      <p:ext uri="{BB962C8B-B14F-4D97-AF65-F5344CB8AC3E}">
        <p14:creationId xmlns:p14="http://schemas.microsoft.com/office/powerpoint/2010/main" val="332626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F5AA55-BEC1-7E27-2EEE-BA127F731DE7}"/>
              </a:ext>
            </a:extLst>
          </p:cNvPr>
          <p:cNvSpPr/>
          <p:nvPr userDrawn="1"/>
        </p:nvSpPr>
        <p:spPr>
          <a:xfrm>
            <a:off x="0" y="0"/>
            <a:ext cx="12192000" cy="1534160"/>
          </a:xfrm>
          <a:prstGeom prst="rect">
            <a:avLst/>
          </a:prstGeom>
          <a:solidFill>
            <a:srgbClr val="1940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8C610F3-A296-4269-7A13-AAE1AA25EA8B}"/>
              </a:ext>
            </a:extLst>
          </p:cNvPr>
          <p:cNvSpPr>
            <a:spLocks noGrp="1"/>
          </p:cNvSpPr>
          <p:nvPr>
            <p:ph type="body" idx="1"/>
          </p:nvPr>
        </p:nvSpPr>
        <p:spPr>
          <a:xfrm>
            <a:off x="839788" y="1681163"/>
            <a:ext cx="5157787" cy="823912"/>
          </a:xfrm>
        </p:spPr>
        <p:txBody>
          <a:bodyPr anchor="b"/>
          <a:lstStyle>
            <a:lvl1pPr marL="0" indent="0">
              <a:buNone/>
              <a:defRPr sz="2400" b="1" i="0">
                <a:solidFill>
                  <a:srgbClr val="083951"/>
                </a:solidFill>
                <a:latin typeface="Franklin Gothic Heavy"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1DB372-7F33-1C5E-D709-07E8B3455B75}"/>
              </a:ext>
            </a:extLst>
          </p:cNvPr>
          <p:cNvSpPr>
            <a:spLocks noGrp="1"/>
          </p:cNvSpPr>
          <p:nvPr>
            <p:ph sz="half" idx="2"/>
          </p:nvPr>
        </p:nvSpPr>
        <p:spPr>
          <a:xfrm>
            <a:off x="839788" y="2505075"/>
            <a:ext cx="5157787" cy="3684588"/>
          </a:xfrm>
        </p:spPr>
        <p:txBody>
          <a:bodyPr/>
          <a:lstStyle>
            <a:lvl1pPr>
              <a:defRPr b="0" i="0">
                <a:solidFill>
                  <a:srgbClr val="083951"/>
                </a:solidFill>
                <a:latin typeface="Franklin Gothic Book" panose="020B0503020102020204" pitchFamily="34" charset="0"/>
              </a:defRPr>
            </a:lvl1pPr>
            <a:lvl2pPr>
              <a:defRPr b="0" i="0">
                <a:solidFill>
                  <a:srgbClr val="083951"/>
                </a:solidFill>
                <a:latin typeface="Franklin Gothic Book" panose="020B0503020102020204" pitchFamily="34" charset="0"/>
              </a:defRPr>
            </a:lvl2pPr>
            <a:lvl3pPr>
              <a:defRPr b="0" i="0">
                <a:solidFill>
                  <a:srgbClr val="083951"/>
                </a:solidFill>
                <a:latin typeface="Franklin Gothic Book" panose="020B0503020102020204" pitchFamily="34" charset="0"/>
              </a:defRPr>
            </a:lvl3pPr>
            <a:lvl4pPr>
              <a:defRPr b="0" i="0">
                <a:solidFill>
                  <a:srgbClr val="083951"/>
                </a:solidFill>
                <a:latin typeface="Franklin Gothic Book" panose="020B0503020102020204" pitchFamily="34" charset="0"/>
              </a:defRPr>
            </a:lvl4pPr>
            <a:lvl5pPr>
              <a:defRPr b="0" i="0">
                <a:solidFill>
                  <a:srgbClr val="08395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07AC69-A11A-4B5F-2A5F-E558CBC3596C}"/>
              </a:ext>
            </a:extLst>
          </p:cNvPr>
          <p:cNvSpPr>
            <a:spLocks noGrp="1"/>
          </p:cNvSpPr>
          <p:nvPr>
            <p:ph type="body" sz="quarter" idx="3"/>
          </p:nvPr>
        </p:nvSpPr>
        <p:spPr>
          <a:xfrm>
            <a:off x="6172200" y="1681163"/>
            <a:ext cx="5183188" cy="823912"/>
          </a:xfrm>
        </p:spPr>
        <p:txBody>
          <a:bodyPr anchor="b"/>
          <a:lstStyle>
            <a:lvl1pPr marL="0" indent="0">
              <a:buNone/>
              <a:defRPr sz="2400" b="1" i="0">
                <a:solidFill>
                  <a:srgbClr val="083951"/>
                </a:solidFill>
                <a:latin typeface="Franklin Gothic Heavy"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8F8E9D-51FF-ECB7-A9CB-4C929E90EFC3}"/>
              </a:ext>
            </a:extLst>
          </p:cNvPr>
          <p:cNvSpPr>
            <a:spLocks noGrp="1"/>
          </p:cNvSpPr>
          <p:nvPr>
            <p:ph sz="quarter" idx="4"/>
          </p:nvPr>
        </p:nvSpPr>
        <p:spPr>
          <a:xfrm>
            <a:off x="6172200" y="2505075"/>
            <a:ext cx="5183188" cy="3684588"/>
          </a:xfrm>
        </p:spPr>
        <p:txBody>
          <a:bodyPr/>
          <a:lstStyle>
            <a:lvl1pPr>
              <a:defRPr b="0" i="0">
                <a:solidFill>
                  <a:srgbClr val="083951"/>
                </a:solidFill>
                <a:latin typeface="Franklin Gothic Book" panose="020B0503020102020204" pitchFamily="34" charset="0"/>
              </a:defRPr>
            </a:lvl1pPr>
            <a:lvl2pPr>
              <a:defRPr b="0" i="0">
                <a:solidFill>
                  <a:srgbClr val="083951"/>
                </a:solidFill>
                <a:latin typeface="Franklin Gothic Book" panose="020B0503020102020204" pitchFamily="34" charset="0"/>
              </a:defRPr>
            </a:lvl2pPr>
            <a:lvl3pPr>
              <a:defRPr b="0" i="0">
                <a:solidFill>
                  <a:srgbClr val="083951"/>
                </a:solidFill>
                <a:latin typeface="Franklin Gothic Book" panose="020B0503020102020204" pitchFamily="34" charset="0"/>
              </a:defRPr>
            </a:lvl3pPr>
            <a:lvl4pPr>
              <a:defRPr b="0" i="0">
                <a:solidFill>
                  <a:srgbClr val="083951"/>
                </a:solidFill>
                <a:latin typeface="Franklin Gothic Book" panose="020B0503020102020204" pitchFamily="34" charset="0"/>
              </a:defRPr>
            </a:lvl4pPr>
            <a:lvl5pPr>
              <a:defRPr b="0" i="0">
                <a:solidFill>
                  <a:srgbClr val="08395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4C400B0-149D-8F94-1665-36D107497545}"/>
              </a:ext>
            </a:extLst>
          </p:cNvPr>
          <p:cNvSpPr>
            <a:spLocks noGrp="1"/>
          </p:cNvSpPr>
          <p:nvPr>
            <p:ph type="title"/>
          </p:nvPr>
        </p:nvSpPr>
        <p:spPr>
          <a:xfrm>
            <a:off x="838200" y="365125"/>
            <a:ext cx="10515600" cy="1325563"/>
          </a:xfrm>
        </p:spPr>
        <p:txBody>
          <a:bodyPr>
            <a:normAutofit/>
          </a:bodyPr>
          <a:lstStyle>
            <a:lvl1pPr>
              <a:defRPr sz="3200" b="0" i="0">
                <a:solidFill>
                  <a:schemeClr val="bg1"/>
                </a:solidFill>
                <a:latin typeface="Franklin Gothic" panose="02000003060000020004" pitchFamily="2" charset="0"/>
              </a:defRPr>
            </a:lvl1pPr>
          </a:lstStyle>
          <a:p>
            <a:r>
              <a:rPr lang="en-US"/>
              <a:t>Click to edit Master title style</a:t>
            </a:r>
          </a:p>
        </p:txBody>
      </p:sp>
      <p:sp>
        <p:nvSpPr>
          <p:cNvPr id="11" name="Date Placeholder 3">
            <a:extLst>
              <a:ext uri="{FF2B5EF4-FFF2-40B4-BE49-F238E27FC236}">
                <a16:creationId xmlns:a16="http://schemas.microsoft.com/office/drawing/2014/main" id="{7A4CB398-5B13-7A21-4123-1F22B775CD1C}"/>
              </a:ext>
            </a:extLst>
          </p:cNvPr>
          <p:cNvSpPr>
            <a:spLocks noGrp="1"/>
          </p:cNvSpPr>
          <p:nvPr>
            <p:ph type="dt" sz="half" idx="10"/>
          </p:nvPr>
        </p:nvSpPr>
        <p:spPr>
          <a:xfrm>
            <a:off x="838200" y="6356350"/>
            <a:ext cx="2743200" cy="365125"/>
          </a:xfrm>
          <a:prstGeom prst="rect">
            <a:avLst/>
          </a:prstGeom>
        </p:spPr>
        <p:txBody>
          <a:bodyPr/>
          <a:lstStyle>
            <a:lvl1pPr>
              <a:defRPr sz="1100" b="0" i="0">
                <a:solidFill>
                  <a:srgbClr val="083951"/>
                </a:solidFill>
                <a:latin typeface="Franklin Gothic Book" panose="020B0503020102020204" pitchFamily="34" charset="0"/>
              </a:defRPr>
            </a:lvl1pPr>
          </a:lstStyle>
          <a:p>
            <a:fld id="{7CD7C9F7-5B52-8540-AD3A-7CDF5D024BAF}" type="datetimeFigureOut">
              <a:rPr lang="en-US" smtClean="0"/>
              <a:pPr/>
              <a:t>1/15/2026</a:t>
            </a:fld>
            <a:endParaRPr lang="en-US"/>
          </a:p>
        </p:txBody>
      </p:sp>
      <p:sp>
        <p:nvSpPr>
          <p:cNvPr id="12" name="Footer Placeholder 4">
            <a:extLst>
              <a:ext uri="{FF2B5EF4-FFF2-40B4-BE49-F238E27FC236}">
                <a16:creationId xmlns:a16="http://schemas.microsoft.com/office/drawing/2014/main" id="{93855A56-2A71-53D4-653F-92249F6D3A17}"/>
              </a:ext>
            </a:extLst>
          </p:cNvPr>
          <p:cNvSpPr>
            <a:spLocks noGrp="1"/>
          </p:cNvSpPr>
          <p:nvPr>
            <p:ph type="ftr" sz="quarter" idx="11"/>
          </p:nvPr>
        </p:nvSpPr>
        <p:spPr>
          <a:xfrm>
            <a:off x="4038600" y="6356350"/>
            <a:ext cx="4114800" cy="365125"/>
          </a:xfrm>
          <a:prstGeom prst="rect">
            <a:avLst/>
          </a:prstGeom>
        </p:spPr>
        <p:txBody>
          <a:bodyPr/>
          <a:lstStyle>
            <a:lvl1pPr>
              <a:defRPr b="0" i="0">
                <a:solidFill>
                  <a:srgbClr val="083951"/>
                </a:solidFill>
                <a:latin typeface="Franklin Gothic Book" panose="020B0503020102020204" pitchFamily="34" charset="0"/>
              </a:defRPr>
            </a:lvl1pPr>
          </a:lstStyle>
          <a:p>
            <a:r>
              <a:rPr lang="en-US"/>
              <a:t>Kids Hope Alliance</a:t>
            </a:r>
          </a:p>
        </p:txBody>
      </p:sp>
      <p:sp>
        <p:nvSpPr>
          <p:cNvPr id="13" name="Slide Number Placeholder 5">
            <a:extLst>
              <a:ext uri="{FF2B5EF4-FFF2-40B4-BE49-F238E27FC236}">
                <a16:creationId xmlns:a16="http://schemas.microsoft.com/office/drawing/2014/main" id="{D8974284-F47F-672D-6865-9A3727A25E7C}"/>
              </a:ext>
            </a:extLst>
          </p:cNvPr>
          <p:cNvSpPr>
            <a:spLocks noGrp="1"/>
          </p:cNvSpPr>
          <p:nvPr>
            <p:ph type="sldNum" sz="quarter" idx="12"/>
          </p:nvPr>
        </p:nvSpPr>
        <p:spPr>
          <a:xfrm>
            <a:off x="8610600" y="6356350"/>
            <a:ext cx="2743200" cy="365125"/>
          </a:xfrm>
          <a:prstGeom prst="rect">
            <a:avLst/>
          </a:prstGeom>
        </p:spPr>
        <p:txBody>
          <a:bodyPr/>
          <a:lstStyle>
            <a:lvl1pPr>
              <a:defRPr sz="1100" b="0" i="0">
                <a:solidFill>
                  <a:srgbClr val="083951"/>
                </a:solidFill>
                <a:latin typeface="Franklin Gothic Book" panose="020B0503020102020204" pitchFamily="34" charset="0"/>
              </a:defRPr>
            </a:lvl1pPr>
          </a:lstStyle>
          <a:p>
            <a:r>
              <a:rPr lang="en-US"/>
              <a:t>| </a:t>
            </a:r>
            <a:fld id="{2E71CA8E-7B2F-3443-AAD0-E29BC45E3C0D}" type="slidenum">
              <a:rPr lang="en-US" smtClean="0"/>
              <a:pPr/>
              <a:t>‹#›</a:t>
            </a:fld>
            <a:endParaRPr lang="en-US"/>
          </a:p>
        </p:txBody>
      </p:sp>
      <p:sp>
        <p:nvSpPr>
          <p:cNvPr id="14" name="Rectangle 13">
            <a:extLst>
              <a:ext uri="{FF2B5EF4-FFF2-40B4-BE49-F238E27FC236}">
                <a16:creationId xmlns:a16="http://schemas.microsoft.com/office/drawing/2014/main" id="{3D88734D-BFDB-607C-EFAE-4A163CCF6DB3}"/>
              </a:ext>
            </a:extLst>
          </p:cNvPr>
          <p:cNvSpPr/>
          <p:nvPr userDrawn="1"/>
        </p:nvSpPr>
        <p:spPr>
          <a:xfrm>
            <a:off x="0" y="6790691"/>
            <a:ext cx="12192000" cy="67309"/>
          </a:xfrm>
          <a:prstGeom prst="rect">
            <a:avLst/>
          </a:prstGeom>
          <a:solidFill>
            <a:srgbClr val="E53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53935"/>
              </a:solidFill>
            </a:endParaRPr>
          </a:p>
        </p:txBody>
      </p:sp>
      <p:pic>
        <p:nvPicPr>
          <p:cNvPr id="16" name="Picture 15">
            <a:extLst>
              <a:ext uri="{FF2B5EF4-FFF2-40B4-BE49-F238E27FC236}">
                <a16:creationId xmlns:a16="http://schemas.microsoft.com/office/drawing/2014/main" id="{0D4CFD3F-20C9-333B-E6F9-078C6F3AA6D9}"/>
              </a:ext>
            </a:extLst>
          </p:cNvPr>
          <p:cNvPicPr>
            <a:picLocks noChangeAspect="1"/>
          </p:cNvPicPr>
          <p:nvPr userDrawn="1"/>
        </p:nvPicPr>
        <p:blipFill>
          <a:blip r:embed="rId2"/>
          <a:stretch>
            <a:fillRect/>
          </a:stretch>
        </p:blipFill>
        <p:spPr>
          <a:xfrm>
            <a:off x="11047335" y="284957"/>
            <a:ext cx="948210" cy="996950"/>
          </a:xfrm>
          <a:prstGeom prst="rect">
            <a:avLst/>
          </a:prstGeom>
        </p:spPr>
      </p:pic>
    </p:spTree>
    <p:extLst>
      <p:ext uri="{BB962C8B-B14F-4D97-AF65-F5344CB8AC3E}">
        <p14:creationId xmlns:p14="http://schemas.microsoft.com/office/powerpoint/2010/main" val="3815543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D6768B4-6C8E-0E74-134D-AA981A831517}"/>
              </a:ext>
            </a:extLst>
          </p:cNvPr>
          <p:cNvSpPr>
            <a:spLocks noGrp="1"/>
          </p:cNvSpPr>
          <p:nvPr>
            <p:ph type="title"/>
          </p:nvPr>
        </p:nvSpPr>
        <p:spPr>
          <a:xfrm>
            <a:off x="838200" y="365125"/>
            <a:ext cx="10515600" cy="1325563"/>
          </a:xfrm>
        </p:spPr>
        <p:txBody>
          <a:bodyPr>
            <a:normAutofit/>
          </a:bodyPr>
          <a:lstStyle>
            <a:lvl1pPr>
              <a:defRPr sz="3200" b="0" i="0">
                <a:solidFill>
                  <a:schemeClr val="bg1"/>
                </a:solidFill>
                <a:latin typeface="Franklin Gothic" panose="02000003060000020004" pitchFamily="2" charset="0"/>
              </a:defRPr>
            </a:lvl1pPr>
          </a:lstStyle>
          <a:p>
            <a:r>
              <a:rPr lang="en-US"/>
              <a:t>Click to edit Master title style</a:t>
            </a:r>
          </a:p>
        </p:txBody>
      </p:sp>
      <p:sp>
        <p:nvSpPr>
          <p:cNvPr id="17" name="Rectangle 16">
            <a:extLst>
              <a:ext uri="{FF2B5EF4-FFF2-40B4-BE49-F238E27FC236}">
                <a16:creationId xmlns:a16="http://schemas.microsoft.com/office/drawing/2014/main" id="{5E2D6B1E-9065-246E-1A10-E6FBC319F032}"/>
              </a:ext>
            </a:extLst>
          </p:cNvPr>
          <p:cNvSpPr/>
          <p:nvPr userDrawn="1"/>
        </p:nvSpPr>
        <p:spPr>
          <a:xfrm>
            <a:off x="0" y="6790691"/>
            <a:ext cx="12192000" cy="67309"/>
          </a:xfrm>
          <a:prstGeom prst="rect">
            <a:avLst/>
          </a:prstGeom>
          <a:solidFill>
            <a:srgbClr val="E53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53935"/>
              </a:solidFill>
            </a:endParaRPr>
          </a:p>
        </p:txBody>
      </p:sp>
      <p:pic>
        <p:nvPicPr>
          <p:cNvPr id="19" name="Picture 18">
            <a:extLst>
              <a:ext uri="{FF2B5EF4-FFF2-40B4-BE49-F238E27FC236}">
                <a16:creationId xmlns:a16="http://schemas.microsoft.com/office/drawing/2014/main" id="{235D9C0A-10BF-425F-18F7-A83DF837CD84}"/>
              </a:ext>
            </a:extLst>
          </p:cNvPr>
          <p:cNvPicPr>
            <a:picLocks noChangeAspect="1"/>
          </p:cNvPicPr>
          <p:nvPr userDrawn="1"/>
        </p:nvPicPr>
        <p:blipFill>
          <a:blip r:embed="rId2"/>
          <a:stretch>
            <a:fillRect/>
          </a:stretch>
        </p:blipFill>
        <p:spPr>
          <a:xfrm>
            <a:off x="11047335" y="284957"/>
            <a:ext cx="948210" cy="996950"/>
          </a:xfrm>
          <a:prstGeom prst="rect">
            <a:avLst/>
          </a:prstGeom>
        </p:spPr>
      </p:pic>
    </p:spTree>
    <p:extLst>
      <p:ext uri="{BB962C8B-B14F-4D97-AF65-F5344CB8AC3E}">
        <p14:creationId xmlns:p14="http://schemas.microsoft.com/office/powerpoint/2010/main" val="2823693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48416D-69DF-853D-AFD3-53C4333ECC47}"/>
              </a:ext>
            </a:extLst>
          </p:cNvPr>
          <p:cNvSpPr/>
          <p:nvPr userDrawn="1"/>
        </p:nvSpPr>
        <p:spPr>
          <a:xfrm>
            <a:off x="0" y="0"/>
            <a:ext cx="12191998" cy="6858000"/>
          </a:xfrm>
          <a:prstGeom prst="rect">
            <a:avLst/>
          </a:prstGeom>
          <a:solidFill>
            <a:srgbClr val="0448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DB090FB-D1DD-7170-9156-54DE4F15F685}"/>
              </a:ext>
            </a:extLst>
          </p:cNvPr>
          <p:cNvSpPr txBox="1">
            <a:spLocks/>
          </p:cNvSpPr>
          <p:nvPr userDrawn="1"/>
        </p:nvSpPr>
        <p:spPr>
          <a:xfrm>
            <a:off x="1524000" y="1122363"/>
            <a:ext cx="9144000"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1" i="0" kern="1200">
                <a:solidFill>
                  <a:schemeClr val="bg1"/>
                </a:solidFill>
                <a:latin typeface="Franklin Gothic Heavy" panose="020B0603020102020204" pitchFamily="34" charset="0"/>
                <a:ea typeface="+mj-ea"/>
                <a:cs typeface="+mj-cs"/>
              </a:defRPr>
            </a:lvl1pPr>
          </a:lstStyle>
          <a:p>
            <a:r>
              <a:rPr lang="en-US" sz="4000"/>
              <a:t>Section Divider (add text)</a:t>
            </a:r>
          </a:p>
        </p:txBody>
      </p:sp>
      <p:sp>
        <p:nvSpPr>
          <p:cNvPr id="14" name="Subtitle 2">
            <a:extLst>
              <a:ext uri="{FF2B5EF4-FFF2-40B4-BE49-F238E27FC236}">
                <a16:creationId xmlns:a16="http://schemas.microsoft.com/office/drawing/2014/main" id="{1C0004B7-D161-BB2C-3752-34AC84388C5D}"/>
              </a:ext>
            </a:extLst>
          </p:cNvPr>
          <p:cNvSpPr>
            <a:spLocks noGrp="1"/>
          </p:cNvSpPr>
          <p:nvPr>
            <p:ph type="subTitle" idx="1"/>
          </p:nvPr>
        </p:nvSpPr>
        <p:spPr>
          <a:xfrm>
            <a:off x="1524000" y="3602038"/>
            <a:ext cx="9144000" cy="1655762"/>
          </a:xfrm>
        </p:spPr>
        <p:txBody>
          <a:bodyPr>
            <a:normAutofit/>
          </a:bodyPr>
          <a:lstStyle>
            <a:lvl1pPr marL="0" indent="0" algn="l">
              <a:buNone/>
              <a:defRPr sz="1800" b="0" i="0">
                <a:solidFill>
                  <a:schemeClr val="bg1"/>
                </a:solidFill>
                <a:latin typeface="Franklin Gothic" panose="0200000306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Box 14">
            <a:extLst>
              <a:ext uri="{FF2B5EF4-FFF2-40B4-BE49-F238E27FC236}">
                <a16:creationId xmlns:a16="http://schemas.microsoft.com/office/drawing/2014/main" id="{E6413FD3-91E3-D28A-BCEB-73ADF1EBD944}"/>
              </a:ext>
            </a:extLst>
          </p:cNvPr>
          <p:cNvSpPr txBox="1"/>
          <p:nvPr userDrawn="1"/>
        </p:nvSpPr>
        <p:spPr>
          <a:xfrm>
            <a:off x="237093" y="5994323"/>
            <a:ext cx="8512688" cy="307777"/>
          </a:xfrm>
          <a:prstGeom prst="rect">
            <a:avLst/>
          </a:prstGeom>
          <a:noFill/>
        </p:spPr>
        <p:txBody>
          <a:bodyPr wrap="square" rtlCol="0">
            <a:spAutoFit/>
          </a:bodyPr>
          <a:lstStyle/>
          <a:p>
            <a:pPr algn="l"/>
            <a:r>
              <a:rPr lang="en-US" sz="1400">
                <a:solidFill>
                  <a:schemeClr val="bg1"/>
                </a:solidFill>
                <a:latin typeface="+mj-lt"/>
              </a:rPr>
              <a:t>Every child deserves the opportunity to reach their academic, career, and civic potential.</a:t>
            </a:r>
          </a:p>
        </p:txBody>
      </p:sp>
      <p:cxnSp>
        <p:nvCxnSpPr>
          <p:cNvPr id="17" name="Straight Connector 16">
            <a:extLst>
              <a:ext uri="{FF2B5EF4-FFF2-40B4-BE49-F238E27FC236}">
                <a16:creationId xmlns:a16="http://schemas.microsoft.com/office/drawing/2014/main" id="{41B1D671-48AC-6274-96A4-0653A49C099B}"/>
              </a:ext>
            </a:extLst>
          </p:cNvPr>
          <p:cNvCxnSpPr>
            <a:cxnSpLocks/>
          </p:cNvCxnSpPr>
          <p:nvPr userDrawn="1"/>
        </p:nvCxnSpPr>
        <p:spPr>
          <a:xfrm flipH="1">
            <a:off x="254000" y="6306300"/>
            <a:ext cx="631610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B5DE5F5-772E-2BCB-D96C-3AA9000E35B7}"/>
              </a:ext>
            </a:extLst>
          </p:cNvPr>
          <p:cNvPicPr>
            <a:picLocks noChangeAspect="1"/>
          </p:cNvPicPr>
          <p:nvPr userDrawn="1"/>
        </p:nvPicPr>
        <p:blipFill>
          <a:blip r:embed="rId2"/>
          <a:stretch>
            <a:fillRect/>
          </a:stretch>
        </p:blipFill>
        <p:spPr>
          <a:xfrm>
            <a:off x="5621895" y="365125"/>
            <a:ext cx="948210" cy="996950"/>
          </a:xfrm>
          <a:prstGeom prst="rect">
            <a:avLst/>
          </a:prstGeom>
        </p:spPr>
      </p:pic>
      <p:pic>
        <p:nvPicPr>
          <p:cNvPr id="11" name="Picture 10" descr="A group of people dancing&#10;&#10;Description automatically generated with medium confidence">
            <a:extLst>
              <a:ext uri="{FF2B5EF4-FFF2-40B4-BE49-F238E27FC236}">
                <a16:creationId xmlns:a16="http://schemas.microsoft.com/office/drawing/2014/main" id="{EC589F3B-4303-0163-FDB2-7A0A24DF992E}"/>
              </a:ext>
            </a:extLst>
          </p:cNvPr>
          <p:cNvPicPr>
            <a:picLocks noChangeAspect="1"/>
          </p:cNvPicPr>
          <p:nvPr userDrawn="1"/>
        </p:nvPicPr>
        <p:blipFill>
          <a:blip r:embed="rId3"/>
          <a:stretch>
            <a:fillRect/>
          </a:stretch>
        </p:blipFill>
        <p:spPr>
          <a:xfrm>
            <a:off x="10445307" y="2651330"/>
            <a:ext cx="1762196" cy="1175371"/>
          </a:xfrm>
          <a:prstGeom prst="rect">
            <a:avLst/>
          </a:prstGeom>
        </p:spPr>
      </p:pic>
      <p:pic>
        <p:nvPicPr>
          <p:cNvPr id="21" name="Picture 20" descr="A group of children in colorful dresses&#10;&#10;Description automatically generated with low confidence">
            <a:extLst>
              <a:ext uri="{FF2B5EF4-FFF2-40B4-BE49-F238E27FC236}">
                <a16:creationId xmlns:a16="http://schemas.microsoft.com/office/drawing/2014/main" id="{D2CBA2CE-22AB-A24A-51DF-0062B5F06650}"/>
              </a:ext>
            </a:extLst>
          </p:cNvPr>
          <p:cNvPicPr>
            <a:picLocks noChangeAspect="1"/>
          </p:cNvPicPr>
          <p:nvPr userDrawn="1"/>
        </p:nvPicPr>
        <p:blipFill rotWithShape="1">
          <a:blip r:embed="rId4"/>
          <a:srcRect r="21846"/>
          <a:stretch/>
        </p:blipFill>
        <p:spPr>
          <a:xfrm>
            <a:off x="10427434" y="3834051"/>
            <a:ext cx="1780069" cy="3036863"/>
          </a:xfrm>
          <a:prstGeom prst="rect">
            <a:avLst/>
          </a:prstGeom>
        </p:spPr>
      </p:pic>
      <p:pic>
        <p:nvPicPr>
          <p:cNvPr id="25" name="Picture 24" descr="A picture containing person, child, child, indoor&#10;&#10;Description automatically generated">
            <a:extLst>
              <a:ext uri="{FF2B5EF4-FFF2-40B4-BE49-F238E27FC236}">
                <a16:creationId xmlns:a16="http://schemas.microsoft.com/office/drawing/2014/main" id="{AF7DD1C4-6942-7895-746C-ED4AA45A0F85}"/>
              </a:ext>
            </a:extLst>
          </p:cNvPr>
          <p:cNvPicPr>
            <a:picLocks noChangeAspect="1"/>
          </p:cNvPicPr>
          <p:nvPr userDrawn="1"/>
        </p:nvPicPr>
        <p:blipFill>
          <a:blip r:embed="rId5"/>
          <a:stretch>
            <a:fillRect/>
          </a:stretch>
        </p:blipFill>
        <p:spPr>
          <a:xfrm>
            <a:off x="10427434" y="1320557"/>
            <a:ext cx="1764564" cy="1323423"/>
          </a:xfrm>
          <a:prstGeom prst="rect">
            <a:avLst/>
          </a:prstGeom>
        </p:spPr>
      </p:pic>
      <p:pic>
        <p:nvPicPr>
          <p:cNvPr id="27" name="Picture 26" descr="A picture containing person, indoor, child&#10;&#10;Description automatically generated">
            <a:extLst>
              <a:ext uri="{FF2B5EF4-FFF2-40B4-BE49-F238E27FC236}">
                <a16:creationId xmlns:a16="http://schemas.microsoft.com/office/drawing/2014/main" id="{5E7BF208-9194-A92E-AA1B-C147863B500F}"/>
              </a:ext>
            </a:extLst>
          </p:cNvPr>
          <p:cNvPicPr>
            <a:picLocks noChangeAspect="1"/>
          </p:cNvPicPr>
          <p:nvPr userDrawn="1"/>
        </p:nvPicPr>
        <p:blipFill>
          <a:blip r:embed="rId6"/>
          <a:stretch>
            <a:fillRect/>
          </a:stretch>
        </p:blipFill>
        <p:spPr>
          <a:xfrm>
            <a:off x="10442939" y="-2865"/>
            <a:ext cx="1764564" cy="1323423"/>
          </a:xfrm>
          <a:prstGeom prst="rect">
            <a:avLst/>
          </a:prstGeom>
        </p:spPr>
      </p:pic>
      <p:cxnSp>
        <p:nvCxnSpPr>
          <p:cNvPr id="3" name="Straight Connector 2">
            <a:extLst>
              <a:ext uri="{FF2B5EF4-FFF2-40B4-BE49-F238E27FC236}">
                <a16:creationId xmlns:a16="http://schemas.microsoft.com/office/drawing/2014/main" id="{98006ED1-E75D-B87B-CFA2-8D5C47B40F10}"/>
              </a:ext>
            </a:extLst>
          </p:cNvPr>
          <p:cNvCxnSpPr/>
          <p:nvPr userDrawn="1"/>
        </p:nvCxnSpPr>
        <p:spPr>
          <a:xfrm>
            <a:off x="10427434" y="1320557"/>
            <a:ext cx="17800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4CB899-FFD6-1F71-8124-AD595E239FA2}"/>
              </a:ext>
            </a:extLst>
          </p:cNvPr>
          <p:cNvCxnSpPr/>
          <p:nvPr userDrawn="1"/>
        </p:nvCxnSpPr>
        <p:spPr>
          <a:xfrm>
            <a:off x="10427434" y="2642556"/>
            <a:ext cx="17800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5CD076-EB2E-3CFF-996C-8910399C8F09}"/>
              </a:ext>
            </a:extLst>
          </p:cNvPr>
          <p:cNvCxnSpPr/>
          <p:nvPr userDrawn="1"/>
        </p:nvCxnSpPr>
        <p:spPr>
          <a:xfrm>
            <a:off x="10427434" y="3825277"/>
            <a:ext cx="17800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3D07372-4CFB-FCED-9F92-4672EF51B667}"/>
              </a:ext>
            </a:extLst>
          </p:cNvPr>
          <p:cNvCxnSpPr/>
          <p:nvPr userDrawn="1"/>
        </p:nvCxnSpPr>
        <p:spPr>
          <a:xfrm>
            <a:off x="10442939" y="-31217"/>
            <a:ext cx="0" cy="6928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11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AF4CB-59DE-1BC2-BF33-C8C162FEF03E}"/>
              </a:ext>
            </a:extLst>
          </p:cNvPr>
          <p:cNvSpPr>
            <a:spLocks noGrp="1"/>
          </p:cNvSpPr>
          <p:nvPr>
            <p:ph type="title"/>
          </p:nvPr>
        </p:nvSpPr>
        <p:spPr>
          <a:xfrm>
            <a:off x="839788" y="110066"/>
            <a:ext cx="3932237" cy="1225549"/>
          </a:xfrm>
        </p:spPr>
        <p:txBody>
          <a:bodyPr anchor="b"/>
          <a:lstStyle>
            <a:lvl1pPr>
              <a:defRPr sz="3200" b="1" i="0">
                <a:solidFill>
                  <a:schemeClr val="bg1"/>
                </a:solidFill>
                <a:latin typeface="Franklin Gothic Heavy" panose="020B06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1E65451-B91A-FF79-F5C0-C714D60602DC}"/>
              </a:ext>
            </a:extLst>
          </p:cNvPr>
          <p:cNvSpPr>
            <a:spLocks noGrp="1"/>
          </p:cNvSpPr>
          <p:nvPr>
            <p:ph idx="1"/>
          </p:nvPr>
        </p:nvSpPr>
        <p:spPr>
          <a:xfrm>
            <a:off x="5183188" y="1402924"/>
            <a:ext cx="6172200" cy="4119461"/>
          </a:xfrm>
        </p:spPr>
        <p:txBody>
          <a:bodyPr/>
          <a:lstStyle>
            <a:lvl1pPr>
              <a:defRPr sz="3200" b="1" i="0">
                <a:solidFill>
                  <a:srgbClr val="044871"/>
                </a:solidFill>
                <a:latin typeface="Franklin Gothic Heavy" panose="020B0603020102020204" pitchFamily="34" charset="0"/>
              </a:defRPr>
            </a:lvl1pPr>
            <a:lvl2pPr>
              <a:defRPr sz="2800" b="0" i="0">
                <a:solidFill>
                  <a:srgbClr val="044871"/>
                </a:solidFill>
                <a:latin typeface="Franklin Gothic Book" panose="020B0503020102020204" pitchFamily="34" charset="0"/>
              </a:defRPr>
            </a:lvl2pPr>
            <a:lvl3pPr>
              <a:defRPr sz="2400" b="0" i="0">
                <a:solidFill>
                  <a:srgbClr val="044871"/>
                </a:solidFill>
                <a:latin typeface="Franklin Gothic Book" panose="020B0503020102020204" pitchFamily="34" charset="0"/>
              </a:defRPr>
            </a:lvl3pPr>
            <a:lvl4pPr>
              <a:defRPr sz="2000" b="0" i="0">
                <a:solidFill>
                  <a:srgbClr val="044871"/>
                </a:solidFill>
                <a:latin typeface="Franklin Gothic Book" panose="020B0503020102020204" pitchFamily="34" charset="0"/>
              </a:defRPr>
            </a:lvl4pPr>
            <a:lvl5pPr>
              <a:defRPr sz="2000" b="0" i="0">
                <a:solidFill>
                  <a:srgbClr val="044871"/>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10D796-260F-1CAF-8E01-D77EA8A4DBE2}"/>
              </a:ext>
            </a:extLst>
          </p:cNvPr>
          <p:cNvSpPr>
            <a:spLocks noGrp="1"/>
          </p:cNvSpPr>
          <p:nvPr>
            <p:ph type="body" sz="half" idx="2"/>
          </p:nvPr>
        </p:nvSpPr>
        <p:spPr>
          <a:xfrm>
            <a:off x="839788" y="2065869"/>
            <a:ext cx="3932237" cy="3456516"/>
          </a:xfrm>
        </p:spPr>
        <p:txBody>
          <a:bodyPr/>
          <a:lstStyle>
            <a:lvl1pPr marL="0" indent="0">
              <a:buNone/>
              <a:defRPr sz="1600" b="0" i="0">
                <a:solidFill>
                  <a:srgbClr val="083951"/>
                </a:solidFill>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Rectangle 18">
            <a:extLst>
              <a:ext uri="{FF2B5EF4-FFF2-40B4-BE49-F238E27FC236}">
                <a16:creationId xmlns:a16="http://schemas.microsoft.com/office/drawing/2014/main" id="{EB98F020-D1E3-29FE-BB13-9D8225A403ED}"/>
              </a:ext>
            </a:extLst>
          </p:cNvPr>
          <p:cNvSpPr/>
          <p:nvPr userDrawn="1"/>
        </p:nvSpPr>
        <p:spPr>
          <a:xfrm>
            <a:off x="0" y="6790691"/>
            <a:ext cx="12192000" cy="67309"/>
          </a:xfrm>
          <a:prstGeom prst="rect">
            <a:avLst/>
          </a:prstGeom>
          <a:solidFill>
            <a:srgbClr val="E53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53935"/>
              </a:solidFill>
            </a:endParaRPr>
          </a:p>
        </p:txBody>
      </p:sp>
    </p:spTree>
    <p:extLst>
      <p:ext uri="{BB962C8B-B14F-4D97-AF65-F5344CB8AC3E}">
        <p14:creationId xmlns:p14="http://schemas.microsoft.com/office/powerpoint/2010/main" val="1884993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6E6665-8D2A-801A-D595-4EB3FBEFADF0}"/>
              </a:ext>
            </a:extLst>
          </p:cNvPr>
          <p:cNvSpPr/>
          <p:nvPr userDrawn="1"/>
        </p:nvSpPr>
        <p:spPr>
          <a:xfrm>
            <a:off x="0" y="0"/>
            <a:ext cx="12191998" cy="1325563"/>
          </a:xfrm>
          <a:prstGeom prst="rect">
            <a:avLst/>
          </a:prstGeom>
          <a:solidFill>
            <a:srgbClr val="0448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C917BF2-FF04-766E-DD05-98B033E7A7D6}"/>
              </a:ext>
            </a:extLst>
          </p:cNvPr>
          <p:cNvSpPr>
            <a:spLocks noGrp="1"/>
          </p:cNvSpPr>
          <p:nvPr>
            <p:ph type="title"/>
          </p:nvPr>
        </p:nvSpPr>
        <p:spPr>
          <a:xfrm>
            <a:off x="838200" y="365126"/>
            <a:ext cx="10515600" cy="9604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C36CA-E38F-7ABF-0AC3-498F45E901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DB3D088E-2932-1F4A-9FFB-6AC7C93D4A25}"/>
              </a:ext>
            </a:extLst>
          </p:cNvPr>
          <p:cNvSpPr txBox="1"/>
          <p:nvPr userDrawn="1"/>
        </p:nvSpPr>
        <p:spPr>
          <a:xfrm>
            <a:off x="4045159" y="6115580"/>
            <a:ext cx="7193583" cy="307777"/>
          </a:xfrm>
          <a:prstGeom prst="rect">
            <a:avLst/>
          </a:prstGeom>
          <a:noFill/>
        </p:spPr>
        <p:txBody>
          <a:bodyPr wrap="square" rtlCol="0">
            <a:spAutoFit/>
          </a:bodyPr>
          <a:lstStyle/>
          <a:p>
            <a:pPr algn="r"/>
            <a:r>
              <a:rPr lang="en-US" sz="1400">
                <a:solidFill>
                  <a:srgbClr val="083951"/>
                </a:solidFill>
                <a:latin typeface="+mj-lt"/>
              </a:rPr>
              <a:t>Every child deserves the opportunity to reach their academic, career, and civic potential.</a:t>
            </a:r>
          </a:p>
        </p:txBody>
      </p:sp>
      <p:pic>
        <p:nvPicPr>
          <p:cNvPr id="9" name="Picture 8" descr="Logo, company name&#10;&#10;Description automatically generated">
            <a:extLst>
              <a:ext uri="{FF2B5EF4-FFF2-40B4-BE49-F238E27FC236}">
                <a16:creationId xmlns:a16="http://schemas.microsoft.com/office/drawing/2014/main" id="{E8039769-FAB3-8E55-2CB1-5EE4AAAF758B}"/>
              </a:ext>
            </a:extLst>
          </p:cNvPr>
          <p:cNvPicPr>
            <a:picLocks noChangeAspect="1"/>
          </p:cNvPicPr>
          <p:nvPr userDrawn="1"/>
        </p:nvPicPr>
        <p:blipFill>
          <a:blip r:embed="rId13"/>
          <a:stretch>
            <a:fillRect/>
          </a:stretch>
        </p:blipFill>
        <p:spPr>
          <a:xfrm>
            <a:off x="218335" y="5349875"/>
            <a:ext cx="1346200" cy="1377507"/>
          </a:xfrm>
          <a:prstGeom prst="rect">
            <a:avLst/>
          </a:prstGeom>
        </p:spPr>
      </p:pic>
      <p:sp>
        <p:nvSpPr>
          <p:cNvPr id="11" name="Slide Number Placeholder 5">
            <a:extLst>
              <a:ext uri="{FF2B5EF4-FFF2-40B4-BE49-F238E27FC236}">
                <a16:creationId xmlns:a16="http://schemas.microsoft.com/office/drawing/2014/main" id="{87ABA010-76A7-FC1C-F737-1E0E9D84A2F0}"/>
              </a:ext>
            </a:extLst>
          </p:cNvPr>
          <p:cNvSpPr>
            <a:spLocks noGrp="1"/>
          </p:cNvSpPr>
          <p:nvPr>
            <p:ph type="sldNum" sz="quarter" idx="4"/>
          </p:nvPr>
        </p:nvSpPr>
        <p:spPr>
          <a:xfrm>
            <a:off x="11202409" y="6127750"/>
            <a:ext cx="558800" cy="365125"/>
          </a:xfrm>
          <a:prstGeom prst="rect">
            <a:avLst/>
          </a:prstGeom>
        </p:spPr>
        <p:txBody>
          <a:bodyPr/>
          <a:lstStyle>
            <a:lvl1pPr>
              <a:defRPr sz="1100" b="0" i="0">
                <a:solidFill>
                  <a:srgbClr val="083951"/>
                </a:solidFill>
                <a:latin typeface="Franklin Gothic Book" panose="020B0503020102020204" pitchFamily="34" charset="0"/>
              </a:defRPr>
            </a:lvl1pPr>
          </a:lstStyle>
          <a:p>
            <a:r>
              <a:rPr lang="en-US">
                <a:solidFill>
                  <a:srgbClr val="E53935"/>
                </a:solidFill>
              </a:rPr>
              <a:t>|</a:t>
            </a:r>
            <a:r>
              <a:rPr lang="en-US"/>
              <a:t> </a:t>
            </a:r>
            <a:fld id="{2E71CA8E-7B2F-3443-AAD0-E29BC45E3C0D}" type="slidenum">
              <a:rPr lang="en-US" smtClean="0"/>
              <a:pPr/>
              <a:t>‹#›</a:t>
            </a:fld>
            <a:endParaRPr lang="en-US"/>
          </a:p>
        </p:txBody>
      </p:sp>
    </p:spTree>
    <p:extLst>
      <p:ext uri="{BB962C8B-B14F-4D97-AF65-F5344CB8AC3E}">
        <p14:creationId xmlns:p14="http://schemas.microsoft.com/office/powerpoint/2010/main" val="365426306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lvl1pPr algn="l" defTabSz="914400" rtl="0" eaLnBrk="1" latinLnBrk="0" hangingPunct="1">
        <a:lnSpc>
          <a:spcPct val="90000"/>
        </a:lnSpc>
        <a:spcBef>
          <a:spcPct val="0"/>
        </a:spcBef>
        <a:buNone/>
        <a:defRPr sz="4400" b="1" i="0" kern="1200">
          <a:solidFill>
            <a:schemeClr val="bg1"/>
          </a:solidFill>
          <a:latin typeface="Franklin Gothic Heavy"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bg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bg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bg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bg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bg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dos.myflorida.com/sunbiz/"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courses.lumenlearning.com/wm-lifespandevelopment/chapter/research-methods/" TargetMode="External"/><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s://www.jacksonville.gov/departments/finance/procurement/supplier-portal"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375C-452C-DAF6-883B-9DBC44CFC3D5}"/>
              </a:ext>
            </a:extLst>
          </p:cNvPr>
          <p:cNvSpPr>
            <a:spLocks noGrp="1"/>
          </p:cNvSpPr>
          <p:nvPr>
            <p:ph type="ctrTitle"/>
          </p:nvPr>
        </p:nvSpPr>
        <p:spPr>
          <a:xfrm>
            <a:off x="1523999" y="1300164"/>
            <a:ext cx="9466215" cy="2387600"/>
          </a:xfrm>
        </p:spPr>
        <p:txBody>
          <a:bodyPr>
            <a:normAutofit/>
          </a:bodyPr>
          <a:lstStyle/>
          <a:p>
            <a:r>
              <a:rPr lang="en-US" dirty="0">
                <a:latin typeface="Franklin Gothic Heavy"/>
              </a:rPr>
              <a:t>KHA-Mayor's Youth at Work Partnership Internship Program</a:t>
            </a:r>
            <a:endParaRPr lang="en-US" dirty="0"/>
          </a:p>
        </p:txBody>
      </p:sp>
      <p:sp>
        <p:nvSpPr>
          <p:cNvPr id="3" name="Subtitle 2">
            <a:extLst>
              <a:ext uri="{FF2B5EF4-FFF2-40B4-BE49-F238E27FC236}">
                <a16:creationId xmlns:a16="http://schemas.microsoft.com/office/drawing/2014/main" id="{A9B88BDA-8063-8A8D-6EFF-2ACBE822ED24}"/>
              </a:ext>
            </a:extLst>
          </p:cNvPr>
          <p:cNvSpPr>
            <a:spLocks noGrp="1"/>
          </p:cNvSpPr>
          <p:nvPr>
            <p:ph type="subTitle" idx="1"/>
          </p:nvPr>
        </p:nvSpPr>
        <p:spPr>
          <a:xfrm>
            <a:off x="1524000" y="3779839"/>
            <a:ext cx="9144000" cy="1967818"/>
          </a:xfrm>
        </p:spPr>
        <p:txBody>
          <a:bodyPr vert="horz" lIns="91440" tIns="45720" rIns="91440" bIns="45720" rtlCol="0" anchor="t">
            <a:normAutofit fontScale="77500" lnSpcReduction="20000"/>
          </a:bodyPr>
          <a:lstStyle/>
          <a:p>
            <a:r>
              <a:rPr lang="en-US" dirty="0">
                <a:latin typeface="Franklin Gothic"/>
              </a:rPr>
              <a:t>PRE-BID CONFERENCE: RFP-17438-26</a:t>
            </a:r>
            <a:endParaRPr lang="en-US" dirty="0"/>
          </a:p>
          <a:p>
            <a:r>
              <a:rPr lang="en-US" dirty="0">
                <a:latin typeface="Franklin Gothic"/>
              </a:rPr>
              <a:t>DATE:  January 6, 2026</a:t>
            </a:r>
          </a:p>
          <a:p>
            <a:r>
              <a:rPr lang="en-US" dirty="0">
                <a:latin typeface="Franklin Gothic"/>
              </a:rPr>
              <a:t>Time: 10:30 AM</a:t>
            </a:r>
          </a:p>
          <a:p>
            <a:endParaRPr lang="en-US"/>
          </a:p>
          <a:p>
            <a:endParaRPr lang="en-US"/>
          </a:p>
          <a:p>
            <a:r>
              <a:rPr lang="en-US" dirty="0">
                <a:latin typeface="Franklin Gothic"/>
              </a:rPr>
              <a:t>									</a:t>
            </a:r>
          </a:p>
        </p:txBody>
      </p:sp>
      <p:cxnSp>
        <p:nvCxnSpPr>
          <p:cNvPr id="13" name="Straight Connector 12">
            <a:extLst>
              <a:ext uri="{FF2B5EF4-FFF2-40B4-BE49-F238E27FC236}">
                <a16:creationId xmlns:a16="http://schemas.microsoft.com/office/drawing/2014/main" id="{272ECB0C-57B2-1B02-1023-2DE55ABC42B0}"/>
              </a:ext>
            </a:extLst>
          </p:cNvPr>
          <p:cNvCxnSpPr/>
          <p:nvPr/>
        </p:nvCxnSpPr>
        <p:spPr>
          <a:xfrm>
            <a:off x="1850065" y="-14176"/>
            <a:ext cx="0" cy="138223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4B31C81-215A-0A47-12FF-C52DA93FBB18}"/>
              </a:ext>
            </a:extLst>
          </p:cNvPr>
          <p:cNvCxnSpPr/>
          <p:nvPr/>
        </p:nvCxnSpPr>
        <p:spPr>
          <a:xfrm>
            <a:off x="3242930" y="-14176"/>
            <a:ext cx="0" cy="138223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548A8F-73CC-E508-1D52-0BF9C26E1C12}"/>
              </a:ext>
            </a:extLst>
          </p:cNvPr>
          <p:cNvCxnSpPr/>
          <p:nvPr/>
        </p:nvCxnSpPr>
        <p:spPr>
          <a:xfrm>
            <a:off x="5971953" y="-14176"/>
            <a:ext cx="0" cy="138223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5ACD2F-BA18-F9DE-C8CA-24346773E2B8}"/>
              </a:ext>
            </a:extLst>
          </p:cNvPr>
          <p:cNvCxnSpPr/>
          <p:nvPr/>
        </p:nvCxnSpPr>
        <p:spPr>
          <a:xfrm>
            <a:off x="8396177" y="0"/>
            <a:ext cx="0" cy="138223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147BFA-8744-6E6D-EF13-15B14B7E4A86}"/>
              </a:ext>
            </a:extLst>
          </p:cNvPr>
          <p:cNvCxnSpPr/>
          <p:nvPr/>
        </p:nvCxnSpPr>
        <p:spPr>
          <a:xfrm>
            <a:off x="10827488" y="-14176"/>
            <a:ext cx="0" cy="1382233"/>
          </a:xfrm>
          <a:prstGeom prst="line">
            <a:avLst/>
          </a:prstGeom>
          <a:ln w="57150">
            <a:solidFill>
              <a:schemeClr val="bg1"/>
            </a:solidFill>
          </a:ln>
        </p:spPr>
        <p:style>
          <a:lnRef idx="3">
            <a:schemeClr val="accent5"/>
          </a:lnRef>
          <a:fillRef idx="0">
            <a:schemeClr val="accent5"/>
          </a:fillRef>
          <a:effectRef idx="2">
            <a:schemeClr val="accent5"/>
          </a:effectRef>
          <a:fontRef idx="minor">
            <a:schemeClr val="tx1"/>
          </a:fontRef>
        </p:style>
      </p:cxnSp>
      <p:cxnSp>
        <p:nvCxnSpPr>
          <p:cNvPr id="19" name="Straight Connector 18">
            <a:extLst>
              <a:ext uri="{FF2B5EF4-FFF2-40B4-BE49-F238E27FC236}">
                <a16:creationId xmlns:a16="http://schemas.microsoft.com/office/drawing/2014/main" id="{BFF9940F-5393-CAE1-1768-1E026496CDD3}"/>
              </a:ext>
            </a:extLst>
          </p:cNvPr>
          <p:cNvCxnSpPr/>
          <p:nvPr/>
        </p:nvCxnSpPr>
        <p:spPr>
          <a:xfrm>
            <a:off x="0" y="1368057"/>
            <a:ext cx="122628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D2C9EAC-A13C-712E-A699-E2D75D5E67D1}"/>
              </a:ext>
            </a:extLst>
          </p:cNvPr>
          <p:cNvPicPr>
            <a:picLocks noChangeAspect="1"/>
          </p:cNvPicPr>
          <p:nvPr/>
        </p:nvPicPr>
        <p:blipFill>
          <a:blip r:embed="rId2"/>
          <a:stretch>
            <a:fillRect/>
          </a:stretch>
        </p:blipFill>
        <p:spPr>
          <a:xfrm>
            <a:off x="1518920" y="5059680"/>
            <a:ext cx="2133600" cy="2092960"/>
          </a:xfrm>
          <a:prstGeom prst="rect">
            <a:avLst/>
          </a:prstGeom>
        </p:spPr>
      </p:pic>
    </p:spTree>
    <p:extLst>
      <p:ext uri="{BB962C8B-B14F-4D97-AF65-F5344CB8AC3E}">
        <p14:creationId xmlns:p14="http://schemas.microsoft.com/office/powerpoint/2010/main" val="2872790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5714-D018-AC0E-362B-D547FED0DE1B}"/>
              </a:ext>
            </a:extLst>
          </p:cNvPr>
          <p:cNvSpPr>
            <a:spLocks noGrp="1"/>
          </p:cNvSpPr>
          <p:nvPr>
            <p:ph type="title"/>
          </p:nvPr>
        </p:nvSpPr>
        <p:spPr/>
        <p:txBody>
          <a:bodyPr>
            <a:normAutofit fontScale="90000"/>
          </a:bodyPr>
          <a:lstStyle/>
          <a:p>
            <a:pPr algn="ctr"/>
            <a:r>
              <a:rPr lang="en-US" sz="3600" dirty="0"/>
              <a:t>SECTION 2 - General Requirements</a:t>
            </a:r>
            <a:br>
              <a:rPr lang="en-US" dirty="0"/>
            </a:br>
            <a:endParaRPr lang="en-US" dirty="0"/>
          </a:p>
        </p:txBody>
      </p:sp>
      <p:sp>
        <p:nvSpPr>
          <p:cNvPr id="3" name="Content Placeholder 2">
            <a:extLst>
              <a:ext uri="{FF2B5EF4-FFF2-40B4-BE49-F238E27FC236}">
                <a16:creationId xmlns:a16="http://schemas.microsoft.com/office/drawing/2014/main" id="{D0E609E7-BE7F-FD48-FE9C-B96B467DC9DD}"/>
              </a:ext>
            </a:extLst>
          </p:cNvPr>
          <p:cNvSpPr>
            <a:spLocks noGrp="1"/>
          </p:cNvSpPr>
          <p:nvPr>
            <p:ph idx="1"/>
          </p:nvPr>
        </p:nvSpPr>
        <p:spPr>
          <a:xfrm>
            <a:off x="838200" y="2021711"/>
            <a:ext cx="10515600" cy="3499523"/>
          </a:xfrm>
        </p:spPr>
        <p:txBody>
          <a:bodyPr vert="horz" lIns="91440" tIns="45720" rIns="91440" bIns="45720" rtlCol="0" anchor="t">
            <a:normAutofit/>
          </a:bodyPr>
          <a:lstStyle/>
          <a:p>
            <a:pPr>
              <a:spcBef>
                <a:spcPts val="600"/>
              </a:spcBef>
              <a:spcAft>
                <a:spcPts val="1200"/>
              </a:spcAft>
            </a:pPr>
            <a:r>
              <a:rPr lang="en-US" sz="2200" b="1" dirty="0">
                <a:solidFill>
                  <a:schemeClr val="tx1"/>
                </a:solidFill>
                <a:highlight>
                  <a:srgbClr val="FFFFFF"/>
                </a:highlight>
                <a:latin typeface="Franklin Gothic" panose="02000003060000020004"/>
              </a:rPr>
              <a:t>Scope of Work/Program Design Requirements</a:t>
            </a:r>
            <a:endParaRPr lang="en-US" sz="2200" b="0" i="0" dirty="0">
              <a:solidFill>
                <a:schemeClr val="tx1"/>
              </a:solidFill>
              <a:effectLst/>
              <a:highlight>
                <a:srgbClr val="FFFFFF"/>
              </a:highlight>
              <a:latin typeface="Franklin Gothic" panose="02000003060000020004"/>
            </a:endParaRPr>
          </a:p>
          <a:p>
            <a:pPr>
              <a:spcBef>
                <a:spcPts val="600"/>
              </a:spcBef>
              <a:spcAft>
                <a:spcPts val="1200"/>
              </a:spcAft>
            </a:pPr>
            <a:r>
              <a:rPr lang="en-US" sz="2200" b="1" dirty="0">
                <a:solidFill>
                  <a:schemeClr val="tx1"/>
                </a:solidFill>
                <a:highlight>
                  <a:srgbClr val="FFFFFF"/>
                </a:highlight>
                <a:latin typeface="Franklin Gothic" panose="02000003060000020004"/>
              </a:rPr>
              <a:t>Minimum Supplier Qualifications</a:t>
            </a:r>
          </a:p>
          <a:p>
            <a:pPr>
              <a:spcBef>
                <a:spcPts val="600"/>
              </a:spcBef>
              <a:spcAft>
                <a:spcPts val="1200"/>
              </a:spcAft>
            </a:pPr>
            <a:r>
              <a:rPr lang="en-US" sz="2200" b="1" i="0" dirty="0">
                <a:solidFill>
                  <a:schemeClr val="tx1"/>
                </a:solidFill>
                <a:effectLst/>
                <a:highlight>
                  <a:srgbClr val="FFFFFF"/>
                </a:highlight>
                <a:latin typeface="Franklin Gothic" panose="02000003060000020004"/>
              </a:rPr>
              <a:t>Response Format for RFP</a:t>
            </a:r>
          </a:p>
          <a:p>
            <a:pPr>
              <a:spcBef>
                <a:spcPts val="600"/>
              </a:spcBef>
              <a:spcAft>
                <a:spcPts val="1200"/>
              </a:spcAft>
            </a:pPr>
            <a:r>
              <a:rPr lang="en-US" sz="2200" b="1" i="0" dirty="0">
                <a:solidFill>
                  <a:schemeClr val="tx1"/>
                </a:solidFill>
                <a:effectLst/>
                <a:highlight>
                  <a:srgbClr val="FFFFFF"/>
                </a:highlight>
                <a:latin typeface="Franklin Gothic" panose="02000003060000020004"/>
              </a:rPr>
              <a:t>Federal Funds do not apply to this RFP </a:t>
            </a:r>
            <a:endParaRPr lang="en-US" sz="2200" b="0" i="0" dirty="0">
              <a:solidFill>
                <a:schemeClr val="tx1"/>
              </a:solidFill>
              <a:effectLst/>
              <a:highlight>
                <a:srgbClr val="FFFFFF"/>
              </a:highlight>
              <a:latin typeface="Franklin Gothic" panose="02000003060000020004"/>
            </a:endParaRPr>
          </a:p>
          <a:p>
            <a:pPr marL="0" indent="0">
              <a:spcBef>
                <a:spcPts val="600"/>
              </a:spcBef>
              <a:spcAft>
                <a:spcPts val="1200"/>
              </a:spcAft>
              <a:buNone/>
            </a:pPr>
            <a:endParaRPr lang="en-US" sz="2200" dirty="0">
              <a:solidFill>
                <a:schemeClr val="tx1"/>
              </a:solidFill>
              <a:latin typeface="Franklin Gothic" panose="02000003060000020004"/>
            </a:endParaRPr>
          </a:p>
        </p:txBody>
      </p:sp>
      <p:pic>
        <p:nvPicPr>
          <p:cNvPr id="5" name="Picture 4">
            <a:extLst>
              <a:ext uri="{FF2B5EF4-FFF2-40B4-BE49-F238E27FC236}">
                <a16:creationId xmlns:a16="http://schemas.microsoft.com/office/drawing/2014/main" id="{B14592B1-9B53-CC9B-9CFA-F1C1179F28D2}"/>
              </a:ext>
            </a:extLst>
          </p:cNvPr>
          <p:cNvPicPr>
            <a:picLocks noChangeAspect="1"/>
          </p:cNvPicPr>
          <p:nvPr/>
        </p:nvPicPr>
        <p:blipFill>
          <a:blip r:embed="rId2"/>
          <a:stretch>
            <a:fillRect/>
          </a:stretch>
        </p:blipFill>
        <p:spPr>
          <a:xfrm>
            <a:off x="1547318" y="5372053"/>
            <a:ext cx="1504122" cy="1487146"/>
          </a:xfrm>
          <a:prstGeom prst="rect">
            <a:avLst/>
          </a:prstGeom>
        </p:spPr>
      </p:pic>
      <p:sp>
        <p:nvSpPr>
          <p:cNvPr id="6" name="TextBox 5">
            <a:extLst>
              <a:ext uri="{FF2B5EF4-FFF2-40B4-BE49-F238E27FC236}">
                <a16:creationId xmlns:a16="http://schemas.microsoft.com/office/drawing/2014/main" id="{D379E428-D9EB-F500-F3DC-C9C10B8ECE3E}"/>
              </a:ext>
            </a:extLst>
          </p:cNvPr>
          <p:cNvSpPr txBox="1"/>
          <p:nvPr/>
        </p:nvSpPr>
        <p:spPr>
          <a:xfrm>
            <a:off x="9751055" y="5588131"/>
            <a:ext cx="1434737" cy="630942"/>
          </a:xfrm>
          <a:prstGeom prst="rect">
            <a:avLst/>
          </a:prstGeom>
          <a:noFill/>
        </p:spPr>
        <p:txBody>
          <a:bodyPr wrap="square" lIns="91440" tIns="45720" rIns="91440" bIns="45720" anchor="t">
            <a:spAutoFit/>
          </a:bodyPr>
          <a:lstStyle/>
          <a:p>
            <a:r>
              <a:rPr lang="en-US" sz="1700" dirty="0"/>
              <a:t>RFP 17438-26</a:t>
            </a:r>
          </a:p>
          <a:p>
            <a:endParaRPr lang="en-US" dirty="0">
              <a:ea typeface="Calibri"/>
              <a:cs typeface="Calibri"/>
            </a:endParaRPr>
          </a:p>
        </p:txBody>
      </p:sp>
    </p:spTree>
    <p:extLst>
      <p:ext uri="{BB962C8B-B14F-4D97-AF65-F5344CB8AC3E}">
        <p14:creationId xmlns:p14="http://schemas.microsoft.com/office/powerpoint/2010/main" val="179332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59C24-2ABD-34A9-825A-1DF5F5224D0C}"/>
              </a:ext>
            </a:extLst>
          </p:cNvPr>
          <p:cNvSpPr>
            <a:spLocks noGrp="1"/>
          </p:cNvSpPr>
          <p:nvPr>
            <p:ph type="title"/>
          </p:nvPr>
        </p:nvSpPr>
        <p:spPr/>
        <p:txBody>
          <a:bodyPr/>
          <a:lstStyle/>
          <a:p>
            <a:pPr algn="ctr"/>
            <a:r>
              <a:rPr lang="en-US" dirty="0">
                <a:latin typeface="Franklin Gothic"/>
              </a:rPr>
              <a:t>Scope of Service/Program Design Requirements</a:t>
            </a:r>
            <a:endParaRPr lang="en-US" dirty="0"/>
          </a:p>
        </p:txBody>
      </p:sp>
      <p:sp>
        <p:nvSpPr>
          <p:cNvPr id="3" name="Content Placeholder 2">
            <a:extLst>
              <a:ext uri="{FF2B5EF4-FFF2-40B4-BE49-F238E27FC236}">
                <a16:creationId xmlns:a16="http://schemas.microsoft.com/office/drawing/2014/main" id="{BFF0300C-C939-B188-89EE-24CA4CD983BF}"/>
              </a:ext>
            </a:extLst>
          </p:cNvPr>
          <p:cNvSpPr>
            <a:spLocks noGrp="1"/>
          </p:cNvSpPr>
          <p:nvPr>
            <p:ph idx="1"/>
          </p:nvPr>
        </p:nvSpPr>
        <p:spPr>
          <a:xfrm>
            <a:off x="1149626" y="1512184"/>
            <a:ext cx="10513958" cy="4159120"/>
          </a:xfrm>
        </p:spPr>
        <p:txBody>
          <a:bodyPr vert="horz" lIns="91440" tIns="45720" rIns="91440" bIns="45720" rtlCol="0" anchor="t">
            <a:normAutofit fontScale="77500" lnSpcReduction="20000"/>
          </a:bodyPr>
          <a:lstStyle/>
          <a:p>
            <a:pPr marL="0" indent="0">
              <a:buNone/>
            </a:pPr>
            <a:r>
              <a:rPr lang="en-US" sz="2400">
                <a:solidFill>
                  <a:srgbClr val="000000"/>
                </a:solidFill>
                <a:latin typeface="Times New Roman"/>
                <a:cs typeface="Times New Roman"/>
              </a:rPr>
              <a:t>The Kids Hope Alliance (KHA) is seeking an appropriately qualified contractor to implement the service option in the Mayor’s Youth at Work Partnership (MYAWP) Program. This service option is part of a larger roadmap designed to build an integrated system that transitions Jacksonville youth from high school to high-wage employment. KHA anticipates funding a model(s) that will strengthen Jacksonville’s workforce development system and help young people gain the support, educational credentials, and skills needed to succeed in todays and the future economy.</a:t>
            </a:r>
            <a:endParaRPr lang="en-US"/>
          </a:p>
          <a:p>
            <a:r>
              <a:rPr lang="en-US" sz="2400" dirty="0">
                <a:solidFill>
                  <a:srgbClr val="000000"/>
                </a:solidFill>
                <a:latin typeface="Times New Roman"/>
                <a:cs typeface="Times New Roman"/>
              </a:rPr>
              <a:t>The overarching goal of the MYAWP is to provide a minimum of 500 youth with a set of work-related experiences that prepare them to succeed in employment. MYAWP will help participants achieve the following objectives:</a:t>
            </a:r>
            <a:endParaRPr lang="en-US" dirty="0"/>
          </a:p>
          <a:p>
            <a:r>
              <a:rPr lang="en-US" sz="2400" dirty="0">
                <a:solidFill>
                  <a:srgbClr val="000000"/>
                </a:solidFill>
                <a:latin typeface="Times New Roman"/>
                <a:cs typeface="Times New Roman"/>
              </a:rPr>
              <a:t>Develop social skills including communication, critical thinking, decision-making, problem solving, and self-management.</a:t>
            </a:r>
            <a:endParaRPr lang="en-US" dirty="0"/>
          </a:p>
          <a:p>
            <a:r>
              <a:rPr lang="en-US" sz="2400" dirty="0">
                <a:solidFill>
                  <a:srgbClr val="000000"/>
                </a:solidFill>
                <a:latin typeface="Times New Roman"/>
                <a:cs typeface="Times New Roman"/>
              </a:rPr>
              <a:t>Learn work norms and culture.</a:t>
            </a:r>
            <a:endParaRPr lang="en-US" dirty="0"/>
          </a:p>
          <a:p>
            <a:r>
              <a:rPr lang="en-US" sz="2400" dirty="0">
                <a:solidFill>
                  <a:srgbClr val="000000"/>
                </a:solidFill>
                <a:latin typeface="Times New Roman"/>
                <a:cs typeface="Times New Roman"/>
              </a:rPr>
              <a:t>Understand career pathways and decision points, including the linkages among educational attainment, relevant experience, demonstrable skills, and career advancement.</a:t>
            </a:r>
            <a:endParaRPr lang="en-US" dirty="0"/>
          </a:p>
          <a:p>
            <a:r>
              <a:rPr lang="en-US" sz="2400" dirty="0">
                <a:solidFill>
                  <a:srgbClr val="000000"/>
                </a:solidFill>
                <a:latin typeface="Times New Roman"/>
                <a:cs typeface="Times New Roman"/>
              </a:rPr>
              <a:t>Build professional networks and develop an entrepreneurial mindset.</a:t>
            </a:r>
            <a:endParaRPr lang="en-US" dirty="0"/>
          </a:p>
          <a:p>
            <a:r>
              <a:rPr lang="en-US" sz="2400" dirty="0">
                <a:solidFill>
                  <a:srgbClr val="000000"/>
                </a:solidFill>
                <a:latin typeface="Times New Roman"/>
                <a:cs typeface="Times New Roman"/>
              </a:rPr>
              <a:t>Learn to manage money (e.g., budgeting, opening a bank account).</a:t>
            </a:r>
            <a:endParaRPr lang="en-US" dirty="0"/>
          </a:p>
          <a:p>
            <a:endParaRPr lang="en-US" sz="2400" dirty="0"/>
          </a:p>
        </p:txBody>
      </p:sp>
      <p:sp>
        <p:nvSpPr>
          <p:cNvPr id="4" name="TextBox 3">
            <a:extLst>
              <a:ext uri="{FF2B5EF4-FFF2-40B4-BE49-F238E27FC236}">
                <a16:creationId xmlns:a16="http://schemas.microsoft.com/office/drawing/2014/main" id="{A2D46868-BA5C-F3A6-4530-3BEB09181737}"/>
              </a:ext>
            </a:extLst>
          </p:cNvPr>
          <p:cNvSpPr txBox="1"/>
          <p:nvPr/>
        </p:nvSpPr>
        <p:spPr>
          <a:xfrm>
            <a:off x="10459163" y="5716424"/>
            <a:ext cx="1434737" cy="615553"/>
          </a:xfrm>
          <a:prstGeom prst="rect">
            <a:avLst/>
          </a:prstGeom>
          <a:noFill/>
        </p:spPr>
        <p:txBody>
          <a:bodyPr wrap="square" lIns="91440" tIns="45720" rIns="91440" bIns="45720" anchor="t">
            <a:spAutoFit/>
          </a:bodyPr>
          <a:lstStyle/>
          <a:p>
            <a:r>
              <a:rPr lang="en-US" sz="1600" dirty="0"/>
              <a:t>RFP 17438-26</a:t>
            </a:r>
            <a:endParaRPr lang="en-US" sz="1600">
              <a:ea typeface="Calibri"/>
              <a:cs typeface="Calibri"/>
            </a:endParaRPr>
          </a:p>
          <a:p>
            <a:endParaRPr lang="en-US" dirty="0">
              <a:ea typeface="Calibri"/>
              <a:cs typeface="Calibri"/>
            </a:endParaRPr>
          </a:p>
        </p:txBody>
      </p:sp>
      <p:pic>
        <p:nvPicPr>
          <p:cNvPr id="6" name="Picture 5">
            <a:extLst>
              <a:ext uri="{FF2B5EF4-FFF2-40B4-BE49-F238E27FC236}">
                <a16:creationId xmlns:a16="http://schemas.microsoft.com/office/drawing/2014/main" id="{D889BFBC-0197-FB53-32E3-1B8CAC0F360D}"/>
              </a:ext>
            </a:extLst>
          </p:cNvPr>
          <p:cNvPicPr>
            <a:picLocks noChangeAspect="1"/>
          </p:cNvPicPr>
          <p:nvPr/>
        </p:nvPicPr>
        <p:blipFill>
          <a:blip r:embed="rId2"/>
          <a:stretch>
            <a:fillRect/>
          </a:stretch>
        </p:blipFill>
        <p:spPr>
          <a:xfrm>
            <a:off x="1542585" y="5424115"/>
            <a:ext cx="1442594" cy="1435085"/>
          </a:xfrm>
          <a:prstGeom prst="rect">
            <a:avLst/>
          </a:prstGeom>
        </p:spPr>
      </p:pic>
    </p:spTree>
    <p:extLst>
      <p:ext uri="{BB962C8B-B14F-4D97-AF65-F5344CB8AC3E}">
        <p14:creationId xmlns:p14="http://schemas.microsoft.com/office/powerpoint/2010/main" val="2689044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F9C8-3807-DF80-4F5E-1A877B3D8A64}"/>
              </a:ext>
            </a:extLst>
          </p:cNvPr>
          <p:cNvSpPr>
            <a:spLocks noGrp="1"/>
          </p:cNvSpPr>
          <p:nvPr>
            <p:ph type="title"/>
          </p:nvPr>
        </p:nvSpPr>
        <p:spPr>
          <a:xfrm>
            <a:off x="838200" y="278036"/>
            <a:ext cx="10515600" cy="960438"/>
          </a:xfrm>
        </p:spPr>
        <p:txBody>
          <a:bodyPr/>
          <a:lstStyle/>
          <a:p>
            <a:pPr algn="ctr"/>
            <a:r>
              <a:rPr lang="en-US">
                <a:latin typeface="Franklin Gothic"/>
              </a:rPr>
              <a:t>SECTION 2.4 – RFP Requirements</a:t>
            </a:r>
          </a:p>
        </p:txBody>
      </p:sp>
      <p:sp>
        <p:nvSpPr>
          <p:cNvPr id="3" name="Content Placeholder 2">
            <a:extLst>
              <a:ext uri="{FF2B5EF4-FFF2-40B4-BE49-F238E27FC236}">
                <a16:creationId xmlns:a16="http://schemas.microsoft.com/office/drawing/2014/main" id="{F221BB42-D0FD-7B49-BDB3-F963A320CBAC}"/>
              </a:ext>
            </a:extLst>
          </p:cNvPr>
          <p:cNvSpPr>
            <a:spLocks noGrp="1"/>
          </p:cNvSpPr>
          <p:nvPr>
            <p:ph idx="1"/>
          </p:nvPr>
        </p:nvSpPr>
        <p:spPr>
          <a:xfrm>
            <a:off x="838200" y="1825625"/>
            <a:ext cx="10515600" cy="3806054"/>
          </a:xfrm>
        </p:spPr>
        <p:txBody>
          <a:bodyPr vert="horz" lIns="91440" tIns="45720" rIns="91440" bIns="45720" rtlCol="0" anchor="t">
            <a:normAutofit/>
          </a:bodyPr>
          <a:lstStyle/>
          <a:p>
            <a:pPr marL="0" indent="0">
              <a:spcBef>
                <a:spcPts val="600"/>
              </a:spcBef>
              <a:spcAft>
                <a:spcPts val="1200"/>
              </a:spcAft>
              <a:buNone/>
            </a:pPr>
            <a:r>
              <a:rPr lang="en-US" sz="2200" u="sng" dirty="0">
                <a:solidFill>
                  <a:schemeClr val="tx1"/>
                </a:solidFill>
                <a:latin typeface="Franklin Gothic" panose="02000003060000020004"/>
              </a:rPr>
              <a:t>3. Minimum Requirements for Contractors:</a:t>
            </a:r>
          </a:p>
          <a:p>
            <a:pPr>
              <a:spcBef>
                <a:spcPts val="600"/>
              </a:spcBef>
              <a:spcAft>
                <a:spcPts val="1200"/>
              </a:spcAft>
            </a:pPr>
            <a:r>
              <a:rPr lang="en-US" sz="2200" dirty="0">
                <a:solidFill>
                  <a:schemeClr val="tx1"/>
                </a:solidFill>
                <a:latin typeface="Franklin Gothic" panose="02000003060000020004"/>
              </a:rPr>
              <a:t>Registered as a nonprofit entity in State of Florida </a:t>
            </a:r>
          </a:p>
          <a:p>
            <a:pPr>
              <a:spcBef>
                <a:spcPts val="600"/>
              </a:spcBef>
              <a:spcAft>
                <a:spcPts val="1200"/>
              </a:spcAft>
            </a:pPr>
            <a:r>
              <a:rPr lang="en-US" sz="2200" dirty="0">
                <a:solidFill>
                  <a:schemeClr val="tx1"/>
                </a:solidFill>
                <a:latin typeface="Franklin Gothic" panose="02000003060000020004"/>
              </a:rPr>
              <a:t>Prior to </a:t>
            </a:r>
            <a:r>
              <a:rPr lang="en-US" sz="2200" b="1" dirty="0">
                <a:solidFill>
                  <a:schemeClr val="tx1"/>
                </a:solidFill>
                <a:latin typeface="Franklin Gothic" panose="02000003060000020004"/>
              </a:rPr>
              <a:t>September 1, 2023  </a:t>
            </a:r>
          </a:p>
          <a:p>
            <a:pPr>
              <a:spcBef>
                <a:spcPts val="600"/>
              </a:spcBef>
              <a:spcAft>
                <a:spcPts val="1200"/>
              </a:spcAft>
            </a:pPr>
            <a:r>
              <a:rPr lang="en-US" sz="2200" b="1" dirty="0">
                <a:solidFill>
                  <a:schemeClr val="tx1"/>
                </a:solidFill>
                <a:latin typeface="Franklin Gothic" panose="02000003060000020004"/>
              </a:rPr>
              <a:t>“Active” </a:t>
            </a:r>
            <a:r>
              <a:rPr lang="en-US" sz="2200" dirty="0">
                <a:solidFill>
                  <a:schemeClr val="tx1"/>
                </a:solidFill>
                <a:latin typeface="Franklin Gothic" panose="02000003060000020004"/>
              </a:rPr>
              <a:t>status </a:t>
            </a:r>
            <a:r>
              <a:rPr lang="en-US" sz="2200" b="0" i="0" dirty="0">
                <a:solidFill>
                  <a:schemeClr val="tx1"/>
                </a:solidFill>
                <a:effectLst/>
                <a:latin typeface="Franklin Gothic" panose="02000003060000020004"/>
              </a:rPr>
              <a:t>FL Department of State’s </a:t>
            </a:r>
            <a:r>
              <a:rPr lang="en-US" sz="2200" b="0" i="0" dirty="0" err="1">
                <a:solidFill>
                  <a:schemeClr val="tx1"/>
                </a:solidFill>
                <a:effectLst/>
                <a:latin typeface="Franklin Gothic" panose="02000003060000020004"/>
              </a:rPr>
              <a:t>Sunbiz</a:t>
            </a:r>
            <a:r>
              <a:rPr lang="en-US" sz="2200" b="0" i="0" dirty="0">
                <a:solidFill>
                  <a:schemeClr val="tx1"/>
                </a:solidFill>
                <a:effectLst/>
                <a:latin typeface="Franklin Gothic" panose="02000003060000020004"/>
              </a:rPr>
              <a:t> site (</a:t>
            </a:r>
            <a:r>
              <a:rPr lang="en-US" sz="2200" b="0" i="0" dirty="0">
                <a:solidFill>
                  <a:schemeClr val="tx1"/>
                </a:solidFill>
                <a:effectLst/>
                <a:latin typeface="Franklin Gothic" panose="02000003060000020004"/>
                <a:hlinkClick r:id="rId2">
                  <a:extLst>
                    <a:ext uri="{A12FA001-AC4F-418D-AE19-62706E023703}">
                      <ahyp:hlinkClr xmlns:ahyp="http://schemas.microsoft.com/office/drawing/2018/hyperlinkcolor" val="tx"/>
                    </a:ext>
                  </a:extLst>
                </a:hlinkClick>
              </a:rPr>
              <a:t>https://dos.myflorida.com/sunbiz/</a:t>
            </a:r>
            <a:r>
              <a:rPr lang="en-US" sz="2200" b="0" i="0" dirty="0">
                <a:solidFill>
                  <a:schemeClr val="tx1"/>
                </a:solidFill>
                <a:effectLst/>
                <a:latin typeface="Franklin Gothic" panose="02000003060000020004"/>
              </a:rPr>
              <a:t>)</a:t>
            </a:r>
          </a:p>
          <a:p>
            <a:r>
              <a:rPr lang="en-US" sz="2200" dirty="0">
                <a:solidFill>
                  <a:schemeClr val="tx1"/>
                </a:solidFill>
                <a:latin typeface="Franklin Gothic" panose="02000003060000020004"/>
              </a:rPr>
              <a:t>Contractor (not just individuals employed by Contractor) must have operated a program for at least one year that has served at least 50 youth that were touched by the juvenile justice system. Operation must have occurred during 2024, 2023, 2022.</a:t>
            </a:r>
            <a:endParaRPr lang="en-US" sz="2200" b="1" i="0" dirty="0">
              <a:solidFill>
                <a:schemeClr val="tx1"/>
              </a:solidFill>
              <a:effectLst/>
              <a:latin typeface="Franklin Gothic" panose="02000003060000020004"/>
            </a:endParaRPr>
          </a:p>
          <a:p>
            <a:pPr>
              <a:spcBef>
                <a:spcPts val="600"/>
              </a:spcBef>
              <a:spcAft>
                <a:spcPts val="1200"/>
              </a:spcAft>
            </a:pPr>
            <a:endParaRPr lang="en-US" sz="2200" dirty="0"/>
          </a:p>
        </p:txBody>
      </p:sp>
      <p:pic>
        <p:nvPicPr>
          <p:cNvPr id="5" name="Picture 4">
            <a:extLst>
              <a:ext uri="{FF2B5EF4-FFF2-40B4-BE49-F238E27FC236}">
                <a16:creationId xmlns:a16="http://schemas.microsoft.com/office/drawing/2014/main" id="{C34E2307-9621-EEA4-592C-7C6D84718BA0}"/>
              </a:ext>
            </a:extLst>
          </p:cNvPr>
          <p:cNvPicPr>
            <a:picLocks noChangeAspect="1"/>
          </p:cNvPicPr>
          <p:nvPr/>
        </p:nvPicPr>
        <p:blipFill>
          <a:blip r:embed="rId3"/>
          <a:stretch>
            <a:fillRect/>
          </a:stretch>
        </p:blipFill>
        <p:spPr>
          <a:xfrm>
            <a:off x="1490523" y="5400450"/>
            <a:ext cx="1418930" cy="1392488"/>
          </a:xfrm>
          <a:prstGeom prst="rect">
            <a:avLst/>
          </a:prstGeom>
        </p:spPr>
      </p:pic>
    </p:spTree>
    <p:extLst>
      <p:ext uri="{BB962C8B-B14F-4D97-AF65-F5344CB8AC3E}">
        <p14:creationId xmlns:p14="http://schemas.microsoft.com/office/powerpoint/2010/main" val="1111819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AFCA-FAE4-A01C-BEB7-9C12E30FFA16}"/>
              </a:ext>
            </a:extLst>
          </p:cNvPr>
          <p:cNvSpPr>
            <a:spLocks noGrp="1"/>
          </p:cNvSpPr>
          <p:nvPr>
            <p:ph type="title"/>
          </p:nvPr>
        </p:nvSpPr>
        <p:spPr/>
        <p:txBody>
          <a:bodyPr/>
          <a:lstStyle/>
          <a:p>
            <a:pPr algn="ctr"/>
            <a:r>
              <a:rPr lang="en-US">
                <a:latin typeface="Franklin Gothic"/>
              </a:rPr>
              <a:t>SECTION 2.6 – Budget/ Price Sheet/Advance</a:t>
            </a:r>
          </a:p>
        </p:txBody>
      </p:sp>
      <p:pic>
        <p:nvPicPr>
          <p:cNvPr id="7" name="Picture 6">
            <a:extLst>
              <a:ext uri="{FF2B5EF4-FFF2-40B4-BE49-F238E27FC236}">
                <a16:creationId xmlns:a16="http://schemas.microsoft.com/office/drawing/2014/main" id="{870F13A3-2F3D-51AD-6361-FF8A596BAAE1}"/>
              </a:ext>
            </a:extLst>
          </p:cNvPr>
          <p:cNvPicPr>
            <a:picLocks noChangeAspect="1"/>
          </p:cNvPicPr>
          <p:nvPr/>
        </p:nvPicPr>
        <p:blipFill>
          <a:blip r:embed="rId2"/>
          <a:stretch>
            <a:fillRect/>
          </a:stretch>
        </p:blipFill>
        <p:spPr>
          <a:xfrm>
            <a:off x="3126843" y="1401509"/>
            <a:ext cx="5034389" cy="4597385"/>
          </a:xfrm>
          <a:prstGeom prst="rect">
            <a:avLst/>
          </a:prstGeom>
        </p:spPr>
      </p:pic>
      <p:pic>
        <p:nvPicPr>
          <p:cNvPr id="4" name="Picture 3">
            <a:extLst>
              <a:ext uri="{FF2B5EF4-FFF2-40B4-BE49-F238E27FC236}">
                <a16:creationId xmlns:a16="http://schemas.microsoft.com/office/drawing/2014/main" id="{4F168AC7-2F91-8156-5567-D372A5BEF003}"/>
              </a:ext>
            </a:extLst>
          </p:cNvPr>
          <p:cNvPicPr>
            <a:picLocks noChangeAspect="1"/>
          </p:cNvPicPr>
          <p:nvPr/>
        </p:nvPicPr>
        <p:blipFill>
          <a:blip r:embed="rId3"/>
          <a:stretch>
            <a:fillRect/>
          </a:stretch>
        </p:blipFill>
        <p:spPr>
          <a:xfrm>
            <a:off x="1528386" y="5561369"/>
            <a:ext cx="1324271" cy="1297830"/>
          </a:xfrm>
          <a:prstGeom prst="rect">
            <a:avLst/>
          </a:prstGeom>
        </p:spPr>
      </p:pic>
    </p:spTree>
    <p:extLst>
      <p:ext uri="{BB962C8B-B14F-4D97-AF65-F5344CB8AC3E}">
        <p14:creationId xmlns:p14="http://schemas.microsoft.com/office/powerpoint/2010/main" val="50021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A006-D144-6BAC-33A8-116C886FD206}"/>
              </a:ext>
            </a:extLst>
          </p:cNvPr>
          <p:cNvSpPr>
            <a:spLocks noGrp="1"/>
          </p:cNvSpPr>
          <p:nvPr>
            <p:ph type="title"/>
          </p:nvPr>
        </p:nvSpPr>
        <p:spPr>
          <a:xfrm>
            <a:off x="692921" y="200818"/>
            <a:ext cx="10515600" cy="960438"/>
          </a:xfrm>
        </p:spPr>
        <p:txBody>
          <a:bodyPr/>
          <a:lstStyle/>
          <a:p>
            <a:pPr algn="ctr"/>
            <a:r>
              <a:rPr lang="en-US">
                <a:latin typeface="Franklin Gothic"/>
              </a:rPr>
              <a:t>SECTION 2.9 – Evaluation Matrix</a:t>
            </a:r>
          </a:p>
        </p:txBody>
      </p:sp>
      <p:sp>
        <p:nvSpPr>
          <p:cNvPr id="3" name="Content Placeholder 2">
            <a:extLst>
              <a:ext uri="{FF2B5EF4-FFF2-40B4-BE49-F238E27FC236}">
                <a16:creationId xmlns:a16="http://schemas.microsoft.com/office/drawing/2014/main" id="{CBAAD95F-4ED8-25EF-A9D1-6973C8135983}"/>
              </a:ext>
            </a:extLst>
          </p:cNvPr>
          <p:cNvSpPr>
            <a:spLocks noGrp="1"/>
          </p:cNvSpPr>
          <p:nvPr>
            <p:ph idx="1"/>
          </p:nvPr>
        </p:nvSpPr>
        <p:spPr>
          <a:xfrm>
            <a:off x="838200" y="1970174"/>
            <a:ext cx="10515600" cy="4523900"/>
          </a:xfrm>
        </p:spPr>
        <p:txBody>
          <a:bodyPr vert="horz" lIns="91440" tIns="45720" rIns="91440" bIns="45720" rtlCol="0" anchor="t">
            <a:normAutofit/>
          </a:bodyPr>
          <a:lstStyle/>
          <a:p>
            <a:r>
              <a:rPr lang="en-US" sz="2000" dirty="0">
                <a:solidFill>
                  <a:schemeClr val="tx1"/>
                </a:solidFill>
                <a:latin typeface="Franklin Gothic" panose="02000003060000020004"/>
              </a:rPr>
              <a:t>Contractor Detail – (max 10 pts)</a:t>
            </a:r>
          </a:p>
          <a:p>
            <a:r>
              <a:rPr lang="en-US" sz="2000" dirty="0">
                <a:solidFill>
                  <a:schemeClr val="tx1"/>
                </a:solidFill>
                <a:latin typeface="Franklin Gothic" panose="02000003060000020004"/>
              </a:rPr>
              <a:t>Organizational Capability – (max 70 pts)</a:t>
            </a:r>
          </a:p>
          <a:p>
            <a:r>
              <a:rPr lang="en-US" sz="2000" dirty="0">
                <a:solidFill>
                  <a:schemeClr val="tx1"/>
                </a:solidFill>
                <a:latin typeface="Franklin Gothic" panose="02000003060000020004"/>
              </a:rPr>
              <a:t>Proposed Staff Information – (max </a:t>
            </a:r>
            <a:r>
              <a:rPr lang="en-US" sz="2000">
                <a:solidFill>
                  <a:schemeClr val="tx1"/>
                </a:solidFill>
                <a:latin typeface="Franklin Gothic" panose="02000003060000020004"/>
              </a:rPr>
              <a:t>40 </a:t>
            </a:r>
            <a:r>
              <a:rPr lang="en-US" sz="2000" dirty="0">
                <a:solidFill>
                  <a:schemeClr val="tx1"/>
                </a:solidFill>
                <a:latin typeface="Franklin Gothic" panose="02000003060000020004"/>
              </a:rPr>
              <a:t>pts)</a:t>
            </a:r>
          </a:p>
          <a:p>
            <a:r>
              <a:rPr lang="en-US" sz="2000" dirty="0">
                <a:solidFill>
                  <a:schemeClr val="tx1"/>
                </a:solidFill>
                <a:latin typeface="Franklin Gothic" panose="02000003060000020004"/>
              </a:rPr>
              <a:t>Program Design – (max 180 pts)</a:t>
            </a:r>
          </a:p>
          <a:p>
            <a:r>
              <a:rPr lang="en-US" sz="2000" dirty="0">
                <a:solidFill>
                  <a:schemeClr val="tx1"/>
                </a:solidFill>
                <a:latin typeface="Franklin Gothic" panose="02000003060000020004"/>
              </a:rPr>
              <a:t>Budget: </a:t>
            </a:r>
            <a:r>
              <a:rPr lang="en-US" sz="2000" u="sng" dirty="0">
                <a:solidFill>
                  <a:schemeClr val="tx1"/>
                </a:solidFill>
                <a:latin typeface="Franklin Gothic" panose="02000003060000020004"/>
              </a:rPr>
              <a:t>See Price Sheet </a:t>
            </a:r>
            <a:r>
              <a:rPr lang="en-US" sz="2000" dirty="0">
                <a:solidFill>
                  <a:schemeClr val="tx1"/>
                </a:solidFill>
                <a:latin typeface="Franklin Gothic" panose="02000003060000020004"/>
              </a:rPr>
              <a:t>– (max 15 pts)</a:t>
            </a:r>
          </a:p>
          <a:p>
            <a:r>
              <a:rPr lang="en-US" sz="2000" dirty="0">
                <a:solidFill>
                  <a:schemeClr val="tx1"/>
                </a:solidFill>
                <a:latin typeface="Franklin Gothic" panose="02000003060000020004"/>
              </a:rPr>
              <a:t>Performance Measures and Data Management (max 30 pts)</a:t>
            </a:r>
          </a:p>
          <a:p>
            <a:endParaRPr lang="en-US" sz="2000" dirty="0">
              <a:solidFill>
                <a:schemeClr val="tx1"/>
              </a:solidFill>
              <a:latin typeface="Franklin Gothic" panose="02000003060000020004"/>
            </a:endParaRPr>
          </a:p>
          <a:p>
            <a:pPr marL="0" indent="0" algn="ctr">
              <a:buNone/>
            </a:pPr>
            <a:r>
              <a:rPr lang="en-US" sz="1800" b="1" i="0" dirty="0">
                <a:solidFill>
                  <a:schemeClr val="tx1"/>
                </a:solidFill>
                <a:effectLst/>
                <a:highlight>
                  <a:srgbClr val="FFFFFF"/>
                </a:highlight>
                <a:latin typeface="Franklin Gothic" panose="02000003060000020004"/>
              </a:rPr>
              <a:t>Pay close attention to scoring matrix – evaluation criteria details</a:t>
            </a:r>
          </a:p>
          <a:p>
            <a:pPr marL="0" indent="0" algn="ctr">
              <a:buNone/>
            </a:pPr>
            <a:r>
              <a:rPr lang="en-US" sz="1800" b="1" i="0" dirty="0">
                <a:solidFill>
                  <a:schemeClr val="tx1"/>
                </a:solidFill>
                <a:effectLst/>
                <a:highlight>
                  <a:srgbClr val="FFFFFF"/>
                </a:highlight>
                <a:latin typeface="Franklin Gothic" panose="02000003060000020004"/>
              </a:rPr>
              <a:t>Contractors must </a:t>
            </a:r>
            <a:r>
              <a:rPr lang="en-US" sz="1800" b="1" i="0" dirty="0">
                <a:solidFill>
                  <a:srgbClr val="FF0000"/>
                </a:solidFill>
                <a:effectLst/>
                <a:highlight>
                  <a:srgbClr val="FFFFFF"/>
                </a:highlight>
                <a:latin typeface="Franklin Gothic" panose="02000003060000020004"/>
              </a:rPr>
              <a:t>score a minimum of 80% of points overall </a:t>
            </a:r>
            <a:r>
              <a:rPr lang="en-US" sz="1800" b="1" i="0" dirty="0">
                <a:solidFill>
                  <a:schemeClr val="tx1"/>
                </a:solidFill>
                <a:effectLst/>
                <a:highlight>
                  <a:srgbClr val="FFFFFF"/>
                </a:highlight>
                <a:latin typeface="Franklin Gothic" panose="02000003060000020004"/>
              </a:rPr>
              <a:t>to be considered for funding.</a:t>
            </a:r>
          </a:p>
          <a:p>
            <a:pPr marL="0" indent="0" algn="ctr">
              <a:buNone/>
            </a:pPr>
            <a:r>
              <a:rPr lang="en-US" sz="1800">
                <a:solidFill>
                  <a:schemeClr val="tx1"/>
                </a:solidFill>
                <a:latin typeface="Franklin Gothic" panose="02000003060000020004"/>
              </a:rPr>
              <a:t>305</a:t>
            </a:r>
            <a:r>
              <a:rPr lang="en-US" sz="1800" dirty="0">
                <a:solidFill>
                  <a:schemeClr val="tx1"/>
                </a:solidFill>
                <a:latin typeface="Franklin Gothic" panose="02000003060000020004"/>
              </a:rPr>
              <a:t> Total Possible Points</a:t>
            </a:r>
          </a:p>
        </p:txBody>
      </p:sp>
    </p:spTree>
    <p:extLst>
      <p:ext uri="{BB962C8B-B14F-4D97-AF65-F5344CB8AC3E}">
        <p14:creationId xmlns:p14="http://schemas.microsoft.com/office/powerpoint/2010/main" val="1877100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4A33F-C877-26B3-9B23-9607EF7DC0BE}"/>
              </a:ext>
            </a:extLst>
          </p:cNvPr>
          <p:cNvSpPr>
            <a:spLocks noGrp="1"/>
          </p:cNvSpPr>
          <p:nvPr>
            <p:ph type="title"/>
          </p:nvPr>
        </p:nvSpPr>
        <p:spPr/>
        <p:txBody>
          <a:bodyPr/>
          <a:lstStyle/>
          <a:p>
            <a:pPr algn="ctr"/>
            <a:r>
              <a:rPr lang="en-US" dirty="0"/>
              <a:t>OTHER IMPORTANT REMINDERS</a:t>
            </a:r>
          </a:p>
        </p:txBody>
      </p:sp>
      <p:sp>
        <p:nvSpPr>
          <p:cNvPr id="3" name="Content Placeholder 2">
            <a:extLst>
              <a:ext uri="{FF2B5EF4-FFF2-40B4-BE49-F238E27FC236}">
                <a16:creationId xmlns:a16="http://schemas.microsoft.com/office/drawing/2014/main" id="{3F6BC601-67D6-126E-DD2B-018178E4C1EE}"/>
              </a:ext>
            </a:extLst>
          </p:cNvPr>
          <p:cNvSpPr>
            <a:spLocks noGrp="1"/>
          </p:cNvSpPr>
          <p:nvPr>
            <p:ph idx="1"/>
          </p:nvPr>
        </p:nvSpPr>
        <p:spPr>
          <a:xfrm>
            <a:off x="1227166" y="1444239"/>
            <a:ext cx="10126634" cy="4452359"/>
          </a:xfrm>
        </p:spPr>
        <p:txBody>
          <a:bodyPr vert="horz" lIns="91440" tIns="45720" rIns="91440" bIns="45720" rtlCol="0" anchor="t">
            <a:noAutofit/>
          </a:bodyPr>
          <a:lstStyle/>
          <a:p>
            <a:pPr>
              <a:spcBef>
                <a:spcPts val="600"/>
              </a:spcBef>
              <a:spcAft>
                <a:spcPts val="2400"/>
              </a:spcAft>
            </a:pPr>
            <a:r>
              <a:rPr lang="en-US" sz="1600" b="1" dirty="0">
                <a:solidFill>
                  <a:srgbClr val="000000"/>
                </a:solidFill>
                <a:highlight>
                  <a:srgbClr val="FFFFFF"/>
                </a:highlight>
                <a:latin typeface="Franklin Gothic" panose="02000003060000020004"/>
              </a:rPr>
              <a:t>Section </a:t>
            </a:r>
            <a:r>
              <a:rPr lang="en-US" sz="1600" b="1">
                <a:solidFill>
                  <a:srgbClr val="000000"/>
                </a:solidFill>
                <a:highlight>
                  <a:srgbClr val="FFFFFF"/>
                </a:highlight>
                <a:latin typeface="Franklin Gothic" panose="02000003060000020004"/>
              </a:rPr>
              <a:t>2.11 </a:t>
            </a:r>
            <a:r>
              <a:rPr lang="en-US" sz="1600" dirty="0">
                <a:solidFill>
                  <a:srgbClr val="000000"/>
                </a:solidFill>
                <a:highlight>
                  <a:srgbClr val="FFFFFF"/>
                </a:highlight>
                <a:latin typeface="Franklin Gothic" panose="02000003060000020004"/>
              </a:rPr>
              <a:t>– Evaluation Criteria/Preliminary Response Stage</a:t>
            </a:r>
          </a:p>
          <a:p>
            <a:pPr>
              <a:spcBef>
                <a:spcPts val="600"/>
              </a:spcBef>
              <a:spcAft>
                <a:spcPts val="2400"/>
              </a:spcAft>
            </a:pPr>
            <a:r>
              <a:rPr lang="en-US" sz="1600" dirty="0">
                <a:solidFill>
                  <a:srgbClr val="000000"/>
                </a:solidFill>
                <a:highlight>
                  <a:srgbClr val="FFFFFF"/>
                </a:highlight>
                <a:latin typeface="Franklin Gothic" panose="02000003060000020004"/>
              </a:rPr>
              <a:t>Initial Term: </a:t>
            </a:r>
            <a:r>
              <a:rPr lang="en-US" sz="1600" b="1" dirty="0">
                <a:solidFill>
                  <a:srgbClr val="000000"/>
                </a:solidFill>
                <a:highlight>
                  <a:srgbClr val="FFFFFF"/>
                </a:highlight>
                <a:latin typeface="Franklin Gothic" panose="02000003060000020004"/>
              </a:rPr>
              <a:t>June 1st, 2026 – May 31, 2027.</a:t>
            </a:r>
          </a:p>
          <a:p>
            <a:pPr>
              <a:spcBef>
                <a:spcPts val="600"/>
              </a:spcBef>
              <a:spcAft>
                <a:spcPts val="2400"/>
              </a:spcAft>
            </a:pPr>
            <a:r>
              <a:rPr lang="en-US" sz="1600" dirty="0">
                <a:solidFill>
                  <a:srgbClr val="000000"/>
                </a:solidFill>
                <a:highlight>
                  <a:srgbClr val="FFFFFF"/>
                </a:highlight>
                <a:latin typeface="Franklin Gothic" panose="02000003060000020004"/>
              </a:rPr>
              <a:t>Second year will begin </a:t>
            </a:r>
            <a:r>
              <a:rPr lang="en-US" sz="1600" b="1" dirty="0">
                <a:solidFill>
                  <a:srgbClr val="000000"/>
                </a:solidFill>
                <a:highlight>
                  <a:srgbClr val="FFFFFF"/>
                </a:highlight>
                <a:latin typeface="Franklin Gothic" panose="02000003060000020004"/>
              </a:rPr>
              <a:t>June 1, 2027 –May 31,2028</a:t>
            </a:r>
            <a:r>
              <a:rPr lang="en-US" sz="1600" dirty="0">
                <a:solidFill>
                  <a:srgbClr val="000000"/>
                </a:solidFill>
                <a:highlight>
                  <a:srgbClr val="FFFFFF"/>
                </a:highlight>
                <a:latin typeface="Franklin Gothic" panose="02000003060000020004"/>
              </a:rPr>
              <a:t>.</a:t>
            </a:r>
          </a:p>
          <a:p>
            <a:pPr>
              <a:spcBef>
                <a:spcPts val="600"/>
              </a:spcBef>
              <a:spcAft>
                <a:spcPts val="2400"/>
              </a:spcAft>
            </a:pPr>
            <a:r>
              <a:rPr lang="en-US" sz="1600" dirty="0">
                <a:solidFill>
                  <a:srgbClr val="000000"/>
                </a:solidFill>
                <a:highlight>
                  <a:srgbClr val="FFFFFF"/>
                </a:highlight>
                <a:latin typeface="Franklin Gothic" panose="02000003060000020004"/>
              </a:rPr>
              <a:t>Buyer has the option for </a:t>
            </a:r>
            <a:r>
              <a:rPr lang="en-US" sz="1600" b="1" dirty="0">
                <a:solidFill>
                  <a:srgbClr val="000000"/>
                </a:solidFill>
                <a:highlight>
                  <a:srgbClr val="FFFFFF"/>
                </a:highlight>
                <a:latin typeface="Franklin Gothic" panose="02000003060000020004"/>
              </a:rPr>
              <a:t>(3)</a:t>
            </a:r>
            <a:r>
              <a:rPr lang="en-US" sz="1600" dirty="0">
                <a:solidFill>
                  <a:srgbClr val="000000"/>
                </a:solidFill>
                <a:highlight>
                  <a:srgbClr val="FFFFFF"/>
                </a:highlight>
                <a:latin typeface="Franklin Gothic" panose="02000003060000020004"/>
              </a:rPr>
              <a:t> one-year renewals</a:t>
            </a:r>
          </a:p>
          <a:p>
            <a:pPr>
              <a:spcBef>
                <a:spcPts val="600"/>
              </a:spcBef>
              <a:spcAft>
                <a:spcPts val="2400"/>
              </a:spcAft>
            </a:pPr>
            <a:r>
              <a:rPr lang="en-US" sz="1600" dirty="0">
                <a:solidFill>
                  <a:srgbClr val="000000"/>
                </a:solidFill>
                <a:highlight>
                  <a:srgbClr val="FFFFFF"/>
                </a:highlight>
                <a:latin typeface="Franklin Gothic" panose="02000003060000020004"/>
              </a:rPr>
              <a:t>Deadline to submit questions </a:t>
            </a:r>
            <a:r>
              <a:rPr lang="en-US" sz="1600" b="1" dirty="0">
                <a:solidFill>
                  <a:srgbClr val="000000"/>
                </a:solidFill>
                <a:highlight>
                  <a:srgbClr val="FFFFFF"/>
                </a:highlight>
                <a:latin typeface="Franklin Gothic" panose="02000003060000020004"/>
              </a:rPr>
              <a:t>1/13/2025 @ 5:00 PM</a:t>
            </a:r>
          </a:p>
          <a:p>
            <a:pPr>
              <a:spcBef>
                <a:spcPts val="600"/>
              </a:spcBef>
              <a:spcAft>
                <a:spcPts val="2400"/>
              </a:spcAft>
            </a:pPr>
            <a:r>
              <a:rPr lang="en-US" sz="1600" b="0" i="0" dirty="0">
                <a:solidFill>
                  <a:srgbClr val="000000"/>
                </a:solidFill>
                <a:effectLst/>
                <a:highlight>
                  <a:srgbClr val="FFFFFF"/>
                </a:highlight>
                <a:latin typeface="Franklin Gothic" panose="02000003060000020004"/>
              </a:rPr>
              <a:t>Any addendum will be sent to all respondents </a:t>
            </a:r>
          </a:p>
          <a:p>
            <a:pPr>
              <a:spcBef>
                <a:spcPts val="600"/>
              </a:spcBef>
              <a:spcAft>
                <a:spcPts val="2400"/>
              </a:spcAft>
            </a:pPr>
            <a:r>
              <a:rPr lang="en-US" sz="1600" b="0" i="0" dirty="0">
                <a:solidFill>
                  <a:srgbClr val="000000"/>
                </a:solidFill>
                <a:effectLst/>
                <a:highlight>
                  <a:srgbClr val="FFFF00"/>
                </a:highlight>
                <a:latin typeface="Franklin Gothic" panose="02000003060000020004"/>
              </a:rPr>
              <a:t>Pre-bid </a:t>
            </a:r>
            <a:r>
              <a:rPr lang="en-US" sz="1600" dirty="0">
                <a:solidFill>
                  <a:srgbClr val="000000"/>
                </a:solidFill>
                <a:highlight>
                  <a:srgbClr val="FFFF00"/>
                </a:highlight>
                <a:latin typeface="Franklin Gothic" panose="02000003060000020004"/>
              </a:rPr>
              <a:t>recording available on </a:t>
            </a:r>
            <a:r>
              <a:rPr lang="en-US" sz="1600" dirty="0" err="1">
                <a:solidFill>
                  <a:srgbClr val="000000"/>
                </a:solidFill>
                <a:highlight>
                  <a:srgbClr val="FFFF00"/>
                </a:highlight>
                <a:latin typeface="Franklin Gothic" panose="02000003060000020004"/>
              </a:rPr>
              <a:t>CollaborNation</a:t>
            </a:r>
            <a:endParaRPr lang="en-US" sz="1600" b="0" i="0" u="sng" dirty="0">
              <a:solidFill>
                <a:srgbClr val="000000"/>
              </a:solidFill>
              <a:effectLst/>
              <a:highlight>
                <a:srgbClr val="FFFF00"/>
              </a:highlight>
              <a:latin typeface="Franklin Gothic" panose="02000003060000020004"/>
            </a:endParaRPr>
          </a:p>
          <a:p>
            <a:pPr marL="0" indent="0">
              <a:spcBef>
                <a:spcPts val="600"/>
              </a:spcBef>
              <a:spcAft>
                <a:spcPts val="2400"/>
              </a:spcAft>
              <a:buNone/>
            </a:pPr>
            <a:endParaRPr lang="en-US" sz="1600" b="0" i="0" dirty="0">
              <a:solidFill>
                <a:srgbClr val="000000"/>
              </a:solidFill>
              <a:effectLst/>
              <a:highlight>
                <a:srgbClr val="FFFFFF"/>
              </a:highlight>
              <a:latin typeface="Franklin Gothic" panose="02000003060000020004"/>
            </a:endParaRPr>
          </a:p>
          <a:p>
            <a:pPr>
              <a:spcBef>
                <a:spcPts val="600"/>
              </a:spcBef>
              <a:spcAft>
                <a:spcPts val="2400"/>
              </a:spcAft>
            </a:pPr>
            <a:endParaRPr lang="en-US" sz="1800" b="0" i="0" dirty="0">
              <a:solidFill>
                <a:srgbClr val="000000"/>
              </a:solidFill>
              <a:effectLst/>
              <a:highlight>
                <a:srgbClr val="FFFFFF"/>
              </a:highlight>
              <a:latin typeface="Franklin Gothic" panose="02000003060000020004"/>
            </a:endParaRPr>
          </a:p>
          <a:p>
            <a:pPr>
              <a:spcBef>
                <a:spcPts val="600"/>
              </a:spcBef>
              <a:spcAft>
                <a:spcPts val="2400"/>
              </a:spcAft>
            </a:pPr>
            <a:endParaRPr lang="en-US" sz="1800" b="0" i="0" dirty="0">
              <a:solidFill>
                <a:srgbClr val="000000"/>
              </a:solidFill>
              <a:effectLst/>
              <a:highlight>
                <a:srgbClr val="FFFFFF"/>
              </a:highlight>
              <a:latin typeface="Franklin Gothic" panose="02000003060000020004"/>
            </a:endParaRPr>
          </a:p>
          <a:p>
            <a:pPr>
              <a:spcBef>
                <a:spcPts val="600"/>
              </a:spcBef>
              <a:spcAft>
                <a:spcPts val="2400"/>
              </a:spcAft>
            </a:pPr>
            <a:endParaRPr lang="en-US" sz="1800" b="0" i="0" dirty="0">
              <a:solidFill>
                <a:srgbClr val="000000"/>
              </a:solidFill>
              <a:effectLst/>
              <a:highlight>
                <a:srgbClr val="FFFFFF"/>
              </a:highlight>
              <a:latin typeface="Franklin Gothic" panose="02000003060000020004"/>
            </a:endParaRPr>
          </a:p>
          <a:p>
            <a:pPr>
              <a:spcBef>
                <a:spcPts val="0"/>
              </a:spcBef>
            </a:pPr>
            <a:endParaRPr lang="en-US" sz="1800" b="0" i="0" dirty="0">
              <a:solidFill>
                <a:srgbClr val="000000"/>
              </a:solidFill>
              <a:effectLst/>
              <a:highlight>
                <a:srgbClr val="FFFFFF"/>
              </a:highlight>
              <a:latin typeface="Franklin Gothic" panose="02000003060000020004"/>
            </a:endParaRPr>
          </a:p>
          <a:p>
            <a:pPr marL="0" indent="0">
              <a:buNone/>
            </a:pPr>
            <a:endParaRPr lang="en-US" sz="1800" b="0" i="0" dirty="0">
              <a:solidFill>
                <a:srgbClr val="000000"/>
              </a:solidFill>
              <a:effectLst/>
              <a:highlight>
                <a:srgbClr val="FFFFFF"/>
              </a:highlight>
              <a:latin typeface="Arial" panose="020B0604020202020204" pitchFamily="34" charset="0"/>
            </a:endParaRPr>
          </a:p>
          <a:p>
            <a:endParaRPr lang="en-US" sz="1800" b="0" i="0" dirty="0">
              <a:solidFill>
                <a:srgbClr val="000000"/>
              </a:solidFill>
              <a:effectLst/>
              <a:highlight>
                <a:srgbClr val="FFFFFF"/>
              </a:highlight>
              <a:latin typeface="Arial" panose="020B0604020202020204" pitchFamily="34" charset="0"/>
            </a:endParaRPr>
          </a:p>
          <a:p>
            <a:endParaRPr lang="en-US" sz="1800" dirty="0"/>
          </a:p>
        </p:txBody>
      </p:sp>
      <p:pic>
        <p:nvPicPr>
          <p:cNvPr id="5" name="Picture 4" descr="A hand holding a pen">
            <a:extLst>
              <a:ext uri="{FF2B5EF4-FFF2-40B4-BE49-F238E27FC236}">
                <a16:creationId xmlns:a16="http://schemas.microsoft.com/office/drawing/2014/main" id="{8FAF2A08-F555-1409-0F41-64F4F064A5E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87891" y="2517509"/>
            <a:ext cx="3407553" cy="2271702"/>
          </a:xfrm>
          <a:prstGeom prst="rect">
            <a:avLst/>
          </a:prstGeom>
          <a:effectLst>
            <a:softEdge rad="317500"/>
          </a:effectLst>
        </p:spPr>
      </p:pic>
      <p:pic>
        <p:nvPicPr>
          <p:cNvPr id="6" name="Picture 5">
            <a:extLst>
              <a:ext uri="{FF2B5EF4-FFF2-40B4-BE49-F238E27FC236}">
                <a16:creationId xmlns:a16="http://schemas.microsoft.com/office/drawing/2014/main" id="{FFA0BD02-058E-1515-2FC7-72B9D053B562}"/>
              </a:ext>
            </a:extLst>
          </p:cNvPr>
          <p:cNvPicPr>
            <a:picLocks noChangeAspect="1"/>
          </p:cNvPicPr>
          <p:nvPr/>
        </p:nvPicPr>
        <p:blipFill>
          <a:blip r:embed="rId4"/>
          <a:stretch>
            <a:fillRect/>
          </a:stretch>
        </p:blipFill>
        <p:spPr>
          <a:xfrm>
            <a:off x="1623044" y="5490375"/>
            <a:ext cx="1258010" cy="1250501"/>
          </a:xfrm>
          <a:prstGeom prst="rect">
            <a:avLst/>
          </a:prstGeom>
        </p:spPr>
      </p:pic>
    </p:spTree>
    <p:extLst>
      <p:ext uri="{BB962C8B-B14F-4D97-AF65-F5344CB8AC3E}">
        <p14:creationId xmlns:p14="http://schemas.microsoft.com/office/powerpoint/2010/main" val="3888123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3D black question marks with one yellow question mark">
            <a:extLst>
              <a:ext uri="{FF2B5EF4-FFF2-40B4-BE49-F238E27FC236}">
                <a16:creationId xmlns:a16="http://schemas.microsoft.com/office/drawing/2014/main" id="{BE885993-EA41-7055-5B8E-25FD3D1A4D48}"/>
              </a:ext>
            </a:extLst>
          </p:cNvPr>
          <p:cNvPicPr>
            <a:picLocks noChangeAspect="1"/>
          </p:cNvPicPr>
          <p:nvPr/>
        </p:nvPicPr>
        <p:blipFill>
          <a:blip r:embed="rId2"/>
          <a:srcRect l="28941" r="6158"/>
          <a:stretch/>
        </p:blipFill>
        <p:spPr>
          <a:xfrm>
            <a:off x="20" y="1282"/>
            <a:ext cx="12191980" cy="6856718"/>
          </a:xfrm>
          <a:prstGeom prst="rect">
            <a:avLst/>
          </a:prstGeom>
        </p:spPr>
      </p:pic>
    </p:spTree>
    <p:extLst>
      <p:ext uri="{BB962C8B-B14F-4D97-AF65-F5344CB8AC3E}">
        <p14:creationId xmlns:p14="http://schemas.microsoft.com/office/powerpoint/2010/main" val="909160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BB05-D606-6AC5-BC2F-03E66905CFF8}"/>
              </a:ext>
            </a:extLst>
          </p:cNvPr>
          <p:cNvSpPr>
            <a:spLocks noGrp="1"/>
          </p:cNvSpPr>
          <p:nvPr>
            <p:ph type="title"/>
          </p:nvPr>
        </p:nvSpPr>
        <p:spPr/>
        <p:txBody>
          <a:bodyPr/>
          <a:lstStyle/>
          <a:p>
            <a:pPr algn="ctr"/>
            <a:r>
              <a:rPr lang="en-US"/>
              <a:t>SPEAKER INTRODUCTIONS</a:t>
            </a:r>
          </a:p>
        </p:txBody>
      </p:sp>
      <p:sp>
        <p:nvSpPr>
          <p:cNvPr id="5" name="TextBox 4">
            <a:extLst>
              <a:ext uri="{FF2B5EF4-FFF2-40B4-BE49-F238E27FC236}">
                <a16:creationId xmlns:a16="http://schemas.microsoft.com/office/drawing/2014/main" id="{BDF02E99-1EAF-4BF8-5D1D-D3B2950F0C7A}"/>
              </a:ext>
            </a:extLst>
          </p:cNvPr>
          <p:cNvSpPr txBox="1"/>
          <p:nvPr/>
        </p:nvSpPr>
        <p:spPr>
          <a:xfrm>
            <a:off x="10479925" y="5561428"/>
            <a:ext cx="1434737" cy="630942"/>
          </a:xfrm>
          <a:prstGeom prst="rect">
            <a:avLst/>
          </a:prstGeom>
          <a:noFill/>
        </p:spPr>
        <p:txBody>
          <a:bodyPr wrap="square" lIns="91440" tIns="45720" rIns="91440" bIns="45720" anchor="t">
            <a:spAutoFit/>
          </a:bodyPr>
          <a:lstStyle/>
          <a:p>
            <a:r>
              <a:rPr lang="en-US" sz="1700" dirty="0"/>
              <a:t>RFP 17438-26</a:t>
            </a:r>
          </a:p>
          <a:p>
            <a:endParaRPr lang="en-US" dirty="0">
              <a:ea typeface="Calibri"/>
              <a:cs typeface="Calibri"/>
            </a:endParaRPr>
          </a:p>
        </p:txBody>
      </p:sp>
      <p:pic>
        <p:nvPicPr>
          <p:cNvPr id="6" name="Picture 5">
            <a:extLst>
              <a:ext uri="{FF2B5EF4-FFF2-40B4-BE49-F238E27FC236}">
                <a16:creationId xmlns:a16="http://schemas.microsoft.com/office/drawing/2014/main" id="{3AE7738E-287B-CA48-53CE-092048C7AB9D}"/>
              </a:ext>
            </a:extLst>
          </p:cNvPr>
          <p:cNvPicPr>
            <a:picLocks noChangeAspect="1"/>
          </p:cNvPicPr>
          <p:nvPr/>
        </p:nvPicPr>
        <p:blipFill>
          <a:blip r:embed="rId2"/>
          <a:stretch>
            <a:fillRect/>
          </a:stretch>
        </p:blipFill>
        <p:spPr>
          <a:xfrm>
            <a:off x="1590040" y="5110480"/>
            <a:ext cx="1981200" cy="1981200"/>
          </a:xfrm>
          <a:prstGeom prst="rect">
            <a:avLst/>
          </a:prstGeom>
        </p:spPr>
      </p:pic>
      <p:sp>
        <p:nvSpPr>
          <p:cNvPr id="9" name="TextBox 8">
            <a:extLst>
              <a:ext uri="{FF2B5EF4-FFF2-40B4-BE49-F238E27FC236}">
                <a16:creationId xmlns:a16="http://schemas.microsoft.com/office/drawing/2014/main" id="{65C82576-DE9F-3631-7DAB-7393A2C1249B}"/>
              </a:ext>
            </a:extLst>
          </p:cNvPr>
          <p:cNvSpPr txBox="1"/>
          <p:nvPr/>
        </p:nvSpPr>
        <p:spPr>
          <a:xfrm>
            <a:off x="1476671" y="1644689"/>
            <a:ext cx="10592273"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l" rtl="0">
              <a:buFont typeface="Wingdings"/>
              <a:buChar char="§"/>
            </a:pPr>
            <a:r>
              <a:rPr lang="en-US" sz="2200" b="0" i="0" kern="1200" dirty="0">
                <a:latin typeface="Franklin Gothic"/>
                <a:ea typeface="+mn-ea"/>
                <a:cs typeface="+mn-cs"/>
              </a:rPr>
              <a:t>Olive Wallace-Cohen</a:t>
            </a:r>
          </a:p>
          <a:p>
            <a:pPr marL="0" indent="0" algn="l" rtl="0"/>
            <a:r>
              <a:rPr lang="en-US" sz="2200" b="0" i="0" kern="1200" dirty="0">
                <a:latin typeface="Franklin Gothic"/>
                <a:ea typeface="+mn-ea"/>
                <a:cs typeface="+mn-cs"/>
              </a:rPr>
              <a:t>Purchasing Analyst, Procurement Division</a:t>
            </a:r>
            <a:endParaRPr lang="en-US" sz="2200" b="0" i="0" kern="1200" dirty="0">
              <a:latin typeface="Franklin Gothic"/>
            </a:endParaRPr>
          </a:p>
          <a:p>
            <a:pPr marL="0" indent="0" algn="l" rtl="0"/>
            <a:r>
              <a:rPr lang="en-US" sz="2200" b="0" i="0" kern="1200" dirty="0">
                <a:solidFill>
                  <a:srgbClr val="083951"/>
                </a:solidFill>
                <a:highlight>
                  <a:srgbClr val="FFFFFF"/>
                </a:highlight>
                <a:latin typeface="Franklin Gothic"/>
                <a:ea typeface="+mn-ea"/>
                <a:cs typeface="+mn-cs"/>
              </a:rPr>
              <a:t>owcohen@coj.net</a:t>
            </a:r>
            <a:endParaRPr lang="en-US" sz="2200" b="0" i="0" kern="1200" dirty="0">
              <a:solidFill>
                <a:srgbClr val="083951"/>
              </a:solidFill>
              <a:highlight>
                <a:srgbClr val="FFFFFF"/>
              </a:highlight>
              <a:latin typeface="Franklin Gothic"/>
            </a:endParaRPr>
          </a:p>
          <a:p>
            <a:pPr marL="0" indent="0" algn="l" rtl="0"/>
            <a:r>
              <a:rPr lang="en-US" sz="2200" b="0" i="0" kern="1200" dirty="0">
                <a:solidFill>
                  <a:srgbClr val="000000"/>
                </a:solidFill>
                <a:highlight>
                  <a:srgbClr val="FFFFFF"/>
                </a:highlight>
                <a:latin typeface="Franklin Gothic"/>
                <a:ea typeface="+mn-ea"/>
                <a:cs typeface="+mn-cs"/>
              </a:rPr>
              <a:t>904-255-8816</a:t>
            </a:r>
            <a:endParaRPr lang="en-US" sz="2200" b="0" i="0" kern="1200" dirty="0">
              <a:solidFill>
                <a:srgbClr val="000000"/>
              </a:solidFill>
              <a:highlight>
                <a:srgbClr val="FFFFFF"/>
              </a:highlight>
              <a:latin typeface="Franklin Gothic"/>
            </a:endParaRPr>
          </a:p>
          <a:p>
            <a:pPr marL="0" indent="0" algn="l" rtl="0"/>
            <a:endParaRPr lang="en-US"/>
          </a:p>
          <a:p>
            <a:pPr marL="228600" indent="-228600" algn="l" rtl="0">
              <a:buFont typeface="Wingdings"/>
              <a:buChar char="§"/>
            </a:pPr>
            <a:r>
              <a:rPr lang="en-US" sz="2200" b="0" i="0" kern="1200" dirty="0">
                <a:latin typeface="Franklin Gothic"/>
                <a:ea typeface="+mn-ea"/>
                <a:cs typeface="+mn-cs"/>
              </a:rPr>
              <a:t>JSEB - Office of Economic Development  </a:t>
            </a:r>
            <a:endParaRPr lang="en-US" sz="2200" b="0" i="0" kern="1200" dirty="0">
              <a:latin typeface="Franklin Gothic"/>
            </a:endParaRPr>
          </a:p>
          <a:p>
            <a:pPr marL="0" indent="0" algn="l" rtl="0"/>
            <a:endParaRPr lang="en-US"/>
          </a:p>
          <a:p>
            <a:pPr marL="228600" indent="-228600" algn="l" rtl="0">
              <a:buFont typeface="Wingdings"/>
              <a:buChar char="§"/>
            </a:pPr>
            <a:r>
              <a:rPr lang="en-US" sz="2200" b="0" i="0" kern="1200" dirty="0">
                <a:latin typeface="Franklin Gothic"/>
                <a:ea typeface="+mn-ea"/>
                <a:cs typeface="+mn-cs"/>
              </a:rPr>
              <a:t>Angie Dixon - Ombudsman City of Jacksonville </a:t>
            </a:r>
            <a:endParaRPr lang="en-US" sz="2200" b="0" i="0" kern="1200" dirty="0">
              <a:latin typeface="Franklin Gothic"/>
            </a:endParaRPr>
          </a:p>
          <a:p>
            <a:pPr marL="0" indent="0" algn="l" rtl="0"/>
            <a:endParaRPr lang="en-US"/>
          </a:p>
          <a:p>
            <a:pPr marL="228600" indent="-228600">
              <a:buFont typeface="Wingdings"/>
              <a:buChar char="§"/>
            </a:pPr>
            <a:r>
              <a:rPr lang="en-US" sz="2200" dirty="0">
                <a:latin typeface="Franklin Gothic"/>
              </a:rPr>
              <a:t>John Everett</a:t>
            </a:r>
            <a:r>
              <a:rPr lang="en-US" sz="2200" b="0" i="0" kern="1200" dirty="0">
                <a:latin typeface="Franklin Gothic"/>
                <a:ea typeface="+mn-ea"/>
                <a:cs typeface="+mn-cs"/>
              </a:rPr>
              <a:t> -Director </a:t>
            </a:r>
            <a:r>
              <a:rPr lang="en-US" sz="2200" dirty="0">
                <a:latin typeface="Franklin Gothic"/>
              </a:rPr>
              <a:t>of Workforce Development</a:t>
            </a:r>
            <a:r>
              <a:rPr lang="en-US" sz="2200" b="0" i="0" kern="1200" dirty="0">
                <a:latin typeface="Franklin Gothic"/>
                <a:ea typeface="+mn-ea"/>
                <a:cs typeface="+mn-cs"/>
              </a:rPr>
              <a:t>, KHA</a:t>
            </a:r>
            <a:endParaRPr lang="en-US" sz="2200" b="0" i="0" kern="1200" dirty="0">
              <a:latin typeface="Franklin Gothic"/>
            </a:endParaRPr>
          </a:p>
          <a:p>
            <a:pPr algn="ctr"/>
            <a:endParaRPr lang="en-US"/>
          </a:p>
        </p:txBody>
      </p:sp>
    </p:spTree>
    <p:extLst>
      <p:ext uri="{BB962C8B-B14F-4D97-AF65-F5344CB8AC3E}">
        <p14:creationId xmlns:p14="http://schemas.microsoft.com/office/powerpoint/2010/main" val="1904184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8655-2F89-C132-0E67-6A3C6656A26B}"/>
              </a:ext>
            </a:extLst>
          </p:cNvPr>
          <p:cNvSpPr>
            <a:spLocks noGrp="1"/>
          </p:cNvSpPr>
          <p:nvPr>
            <p:ph type="title"/>
          </p:nvPr>
        </p:nvSpPr>
        <p:spPr/>
        <p:txBody>
          <a:bodyPr/>
          <a:lstStyle/>
          <a:p>
            <a:pPr algn="ctr"/>
            <a:r>
              <a:rPr lang="en-US"/>
              <a:t>IMPORTANT REMINDERS</a:t>
            </a:r>
          </a:p>
        </p:txBody>
      </p:sp>
      <p:sp>
        <p:nvSpPr>
          <p:cNvPr id="3" name="Content Placeholder 2">
            <a:extLst>
              <a:ext uri="{FF2B5EF4-FFF2-40B4-BE49-F238E27FC236}">
                <a16:creationId xmlns:a16="http://schemas.microsoft.com/office/drawing/2014/main" id="{A31C81A2-C74D-2EB9-3AF6-47B42930FD50}"/>
              </a:ext>
            </a:extLst>
          </p:cNvPr>
          <p:cNvSpPr>
            <a:spLocks noGrp="1"/>
          </p:cNvSpPr>
          <p:nvPr>
            <p:ph idx="1"/>
          </p:nvPr>
        </p:nvSpPr>
        <p:spPr>
          <a:xfrm>
            <a:off x="838200" y="1517985"/>
            <a:ext cx="10515600" cy="2162901"/>
          </a:xfrm>
        </p:spPr>
        <p:txBody>
          <a:bodyPr vert="horz" lIns="91440" tIns="45720" rIns="91440" bIns="45720" rtlCol="0" anchor="t">
            <a:noAutofit/>
          </a:bodyPr>
          <a:lstStyle/>
          <a:p>
            <a:r>
              <a:rPr lang="en-US" sz="2000" dirty="0">
                <a:latin typeface="Franklin Gothic Book"/>
              </a:rPr>
              <a:t>Webinar Format</a:t>
            </a:r>
          </a:p>
          <a:p>
            <a:r>
              <a:rPr lang="en-US" sz="2000" dirty="0">
                <a:latin typeface="Franklin Gothic Book"/>
              </a:rPr>
              <a:t>Q&amp;A Feature</a:t>
            </a:r>
          </a:p>
          <a:p>
            <a:r>
              <a:rPr lang="en-US" sz="2000" dirty="0">
                <a:latin typeface="Franklin Gothic Book"/>
              </a:rPr>
              <a:t>Questions answered at end of presentation</a:t>
            </a:r>
          </a:p>
          <a:p>
            <a:r>
              <a:rPr lang="en-US" sz="2000" dirty="0">
                <a:latin typeface="Franklin Gothic Book"/>
              </a:rPr>
              <a:t>Brief survey at end of the presentation</a:t>
            </a:r>
          </a:p>
          <a:p>
            <a:r>
              <a:rPr lang="en-US" sz="2000" dirty="0">
                <a:latin typeface="Franklin Gothic Book"/>
              </a:rPr>
              <a:t>This Pre-Bid is Mandatory and submission from vendors who did not attend this Prebid will not be accepted.</a:t>
            </a:r>
          </a:p>
          <a:p>
            <a:r>
              <a:rPr lang="en-US" sz="2000" dirty="0">
                <a:latin typeface="Franklin Gothic Book"/>
              </a:rPr>
              <a:t>This Bid is designated JSEB Encouragement and is therefore open to all qualified Vendors.</a:t>
            </a:r>
          </a:p>
          <a:p>
            <a:r>
              <a:rPr lang="en-US" sz="2000" dirty="0">
                <a:latin typeface="Franklin Gothic Book"/>
              </a:rPr>
              <a:t>If you are a JSEB Vendor or will be using a JSEB as a Sub-Contractors, please complete all the necessary forms.</a:t>
            </a:r>
          </a:p>
          <a:p>
            <a:r>
              <a:rPr lang="en-US" sz="2000" dirty="0">
                <a:latin typeface="Franklin Gothic Book"/>
              </a:rPr>
              <a:t>Deadline for questions/queries is 01/13/2026 @ 5:00 pm</a:t>
            </a:r>
          </a:p>
          <a:p>
            <a:endParaRPr lang="en-US" sz="2400" dirty="0"/>
          </a:p>
        </p:txBody>
      </p:sp>
      <p:sp>
        <p:nvSpPr>
          <p:cNvPr id="5" name="TextBox 4">
            <a:extLst>
              <a:ext uri="{FF2B5EF4-FFF2-40B4-BE49-F238E27FC236}">
                <a16:creationId xmlns:a16="http://schemas.microsoft.com/office/drawing/2014/main" id="{F9C292B4-AE65-9461-5E09-4C54B6A21CE0}"/>
              </a:ext>
            </a:extLst>
          </p:cNvPr>
          <p:cNvSpPr txBox="1"/>
          <p:nvPr/>
        </p:nvSpPr>
        <p:spPr>
          <a:xfrm>
            <a:off x="10479925" y="5744317"/>
            <a:ext cx="1434737" cy="630942"/>
          </a:xfrm>
          <a:prstGeom prst="rect">
            <a:avLst/>
          </a:prstGeom>
          <a:noFill/>
        </p:spPr>
        <p:txBody>
          <a:bodyPr wrap="square" lIns="91440" tIns="45720" rIns="91440" bIns="45720" anchor="t">
            <a:spAutoFit/>
          </a:bodyPr>
          <a:lstStyle/>
          <a:p>
            <a:r>
              <a:rPr lang="en-US" sz="1700" dirty="0"/>
              <a:t>RFP 17438-26</a:t>
            </a:r>
          </a:p>
          <a:p>
            <a:endParaRPr lang="en-US" dirty="0">
              <a:ea typeface="Calibri"/>
              <a:cs typeface="Calibri"/>
            </a:endParaRPr>
          </a:p>
        </p:txBody>
      </p:sp>
      <p:pic>
        <p:nvPicPr>
          <p:cNvPr id="4" name="Picture 3">
            <a:extLst>
              <a:ext uri="{FF2B5EF4-FFF2-40B4-BE49-F238E27FC236}">
                <a16:creationId xmlns:a16="http://schemas.microsoft.com/office/drawing/2014/main" id="{E7C6D419-B8F4-4506-57E4-E40998780798}"/>
              </a:ext>
            </a:extLst>
          </p:cNvPr>
          <p:cNvPicPr>
            <a:picLocks noChangeAspect="1"/>
          </p:cNvPicPr>
          <p:nvPr/>
        </p:nvPicPr>
        <p:blipFill>
          <a:blip r:embed="rId2"/>
          <a:stretch>
            <a:fillRect/>
          </a:stretch>
        </p:blipFill>
        <p:spPr>
          <a:xfrm>
            <a:off x="1691640" y="5212080"/>
            <a:ext cx="1808480" cy="1808480"/>
          </a:xfrm>
          <a:prstGeom prst="rect">
            <a:avLst/>
          </a:prstGeom>
        </p:spPr>
      </p:pic>
    </p:spTree>
    <p:extLst>
      <p:ext uri="{BB962C8B-B14F-4D97-AF65-F5344CB8AC3E}">
        <p14:creationId xmlns:p14="http://schemas.microsoft.com/office/powerpoint/2010/main" val="2521289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D422-D1EC-2F9C-2E3C-109765C352C7}"/>
              </a:ext>
            </a:extLst>
          </p:cNvPr>
          <p:cNvSpPr>
            <a:spLocks noGrp="1"/>
          </p:cNvSpPr>
          <p:nvPr>
            <p:ph type="title"/>
          </p:nvPr>
        </p:nvSpPr>
        <p:spPr/>
        <p:txBody>
          <a:bodyPr>
            <a:normAutofit/>
          </a:bodyPr>
          <a:lstStyle/>
          <a:p>
            <a:pPr algn="ctr"/>
            <a:r>
              <a:rPr lang="en-US" dirty="0"/>
              <a:t>DELIVERY AND CLOSING DATE</a:t>
            </a:r>
          </a:p>
        </p:txBody>
      </p:sp>
      <p:sp>
        <p:nvSpPr>
          <p:cNvPr id="3" name="Content Placeholder 2">
            <a:extLst>
              <a:ext uri="{FF2B5EF4-FFF2-40B4-BE49-F238E27FC236}">
                <a16:creationId xmlns:a16="http://schemas.microsoft.com/office/drawing/2014/main" id="{88FB3D69-110D-F111-8A07-382760E10E8B}"/>
              </a:ext>
            </a:extLst>
          </p:cNvPr>
          <p:cNvSpPr>
            <a:spLocks noGrp="1"/>
          </p:cNvSpPr>
          <p:nvPr>
            <p:ph idx="1"/>
          </p:nvPr>
        </p:nvSpPr>
        <p:spPr>
          <a:xfrm>
            <a:off x="838200" y="1401510"/>
            <a:ext cx="10515600" cy="4700187"/>
          </a:xfrm>
        </p:spPr>
        <p:txBody>
          <a:bodyPr vert="horz" lIns="91440" tIns="45720" rIns="91440" bIns="45720" rtlCol="0" anchor="t">
            <a:noAutofit/>
          </a:bodyPr>
          <a:lstStyle/>
          <a:p>
            <a:r>
              <a:rPr lang="en-US" sz="1800" dirty="0">
                <a:solidFill>
                  <a:schemeClr val="tx1"/>
                </a:solidFill>
                <a:latin typeface="Franklin Gothic" panose="02000003060000020004"/>
              </a:rPr>
              <a:t>Response Delivery Location:</a:t>
            </a:r>
          </a:p>
          <a:p>
            <a:pPr lvl="1">
              <a:spcAft>
                <a:spcPts val="1200"/>
              </a:spcAft>
              <a:buFont typeface="Courier New" panose="02070309020205020404" pitchFamily="49" charset="0"/>
              <a:buChar char="o"/>
            </a:pPr>
            <a:r>
              <a:rPr lang="en-US" sz="1800" dirty="0">
                <a:solidFill>
                  <a:schemeClr val="tx1"/>
                </a:solidFill>
                <a:latin typeface="Franklin Gothic" panose="02000003060000020004"/>
              </a:rPr>
              <a:t>1 Cloud System – Supplier Portal</a:t>
            </a:r>
          </a:p>
          <a:p>
            <a:pPr lvl="1">
              <a:spcAft>
                <a:spcPts val="1200"/>
              </a:spcAft>
              <a:buFont typeface="Courier New" panose="02070309020205020404" pitchFamily="49" charset="0"/>
              <a:buChar char="o"/>
            </a:pPr>
            <a:r>
              <a:rPr lang="en-US" sz="1800" dirty="0">
                <a:solidFill>
                  <a:schemeClr val="tx1"/>
                </a:solidFill>
                <a:latin typeface="Franklin Gothic" panose="02000003060000020004"/>
              </a:rPr>
              <a:t>Must register as a supplier </a:t>
            </a:r>
          </a:p>
          <a:p>
            <a:pPr lvl="1">
              <a:spcAft>
                <a:spcPts val="1200"/>
              </a:spcAft>
              <a:buFont typeface="Courier New" panose="02070309020205020404" pitchFamily="49" charset="0"/>
              <a:buChar char="o"/>
            </a:pPr>
            <a:r>
              <a:rPr lang="en-US" sz="1800" dirty="0">
                <a:solidFill>
                  <a:schemeClr val="tx1"/>
                </a:solidFill>
                <a:latin typeface="Franklin Gothic" panose="02000003060000020004"/>
                <a:hlinkClick r:id="rId2">
                  <a:extLst>
                    <a:ext uri="{A12FA001-AC4F-418D-AE19-62706E023703}">
                      <ahyp:hlinkClr xmlns:ahyp="http://schemas.microsoft.com/office/drawing/2018/hyperlinkcolor" val="tx"/>
                    </a:ext>
                  </a:extLst>
                </a:hlinkClick>
              </a:rPr>
              <a:t>https://www.jacksonville.gov/departments/finance/procurement/supplier-portal</a:t>
            </a:r>
            <a:endParaRPr lang="en-US" sz="1800" dirty="0">
              <a:solidFill>
                <a:schemeClr val="tx1"/>
              </a:solidFill>
              <a:latin typeface="Franklin Gothic" panose="02000003060000020004"/>
            </a:endParaRPr>
          </a:p>
          <a:p>
            <a:pPr lvl="1">
              <a:spcAft>
                <a:spcPts val="1200"/>
              </a:spcAft>
              <a:buFont typeface="Courier New" panose="02070309020205020404" pitchFamily="49" charset="0"/>
              <a:buChar char="o"/>
            </a:pPr>
            <a:r>
              <a:rPr lang="en-US" sz="1800" dirty="0">
                <a:latin typeface="Franklin Gothic Book"/>
              </a:rPr>
              <a:t>All bids must be submitted in 1Cloud – Do not mail/ courier or email your bids</a:t>
            </a:r>
            <a:endParaRPr lang="en-US" sz="1800" b="0" i="0">
              <a:solidFill>
                <a:schemeClr val="tx1"/>
              </a:solidFill>
              <a:effectLst/>
              <a:highlight>
                <a:srgbClr val="FFFFFF"/>
              </a:highlight>
              <a:latin typeface="Franklin Gothic Book"/>
            </a:endParaRPr>
          </a:p>
          <a:p>
            <a:pPr>
              <a:lnSpc>
                <a:spcPct val="70000"/>
              </a:lnSpc>
              <a:spcAft>
                <a:spcPts val="1200"/>
              </a:spcAft>
            </a:pPr>
            <a:r>
              <a:rPr lang="en-US" sz="1800" dirty="0">
                <a:solidFill>
                  <a:schemeClr val="tx1"/>
                </a:solidFill>
                <a:latin typeface="Franklin Gothic" panose="02000003060000020004"/>
              </a:rPr>
              <a:t>Bid Closing Date </a:t>
            </a:r>
            <a:r>
              <a:rPr lang="en-US" sz="1800" dirty="0">
                <a:solidFill>
                  <a:srgbClr val="FF0000"/>
                </a:solidFill>
                <a:latin typeface="Franklin Gothic" panose="02000003060000020004"/>
              </a:rPr>
              <a:t>01/23/2026 @ 4:00 PM Late bids will not be accepted!</a:t>
            </a:r>
            <a:endParaRPr lang="en-US" sz="1800" dirty="0">
              <a:solidFill>
                <a:schemeClr val="tx1"/>
              </a:solidFill>
              <a:latin typeface="Franklin Gothic" panose="02000003060000020004"/>
            </a:endParaRPr>
          </a:p>
          <a:p>
            <a:pPr lvl="1">
              <a:buFont typeface="Courier New" panose="02070309020205020404" pitchFamily="49" charset="0"/>
              <a:buChar char="o"/>
            </a:pPr>
            <a:r>
              <a:rPr lang="en-US" sz="1800" dirty="0">
                <a:solidFill>
                  <a:schemeClr val="tx1"/>
                </a:solidFill>
                <a:latin typeface="Franklin Gothic Book"/>
              </a:rPr>
              <a:t>Vendors can make revision to their bids up to the time of submission</a:t>
            </a:r>
          </a:p>
          <a:p>
            <a:pPr lvl="1">
              <a:buFont typeface="Courier New" panose="02070309020205020404" pitchFamily="49" charset="0"/>
              <a:buChar char="o"/>
            </a:pPr>
            <a:r>
              <a:rPr lang="en-US" sz="1800" dirty="0">
                <a:solidFill>
                  <a:schemeClr val="tx1"/>
                </a:solidFill>
                <a:latin typeface="Franklin Gothic Book"/>
              </a:rPr>
              <a:t>All addendums must be acknowledgement – acknowledgement notifications is usually emailed through 1Cloud and vendors should continue to check 1Cloud especially if they submitted a proposal early.</a:t>
            </a:r>
          </a:p>
          <a:p>
            <a:pPr lvl="1">
              <a:buFont typeface="Courier New" panose="02070309020205020404" pitchFamily="49" charset="0"/>
              <a:buChar char="o"/>
            </a:pPr>
            <a:r>
              <a:rPr lang="en-US" sz="1800" dirty="0">
                <a:solidFill>
                  <a:schemeClr val="tx1"/>
                </a:solidFill>
                <a:latin typeface="Franklin Gothic Book"/>
              </a:rPr>
              <a:t>Please ensure that attachments are downloaded, completed and re-uploaded properly</a:t>
            </a:r>
          </a:p>
          <a:p>
            <a:pPr lvl="1">
              <a:spcAft>
                <a:spcPts val="1200"/>
              </a:spcAft>
              <a:buFont typeface="Courier New" panose="02070309020205020404" pitchFamily="49" charset="0"/>
              <a:buChar char="o"/>
            </a:pPr>
            <a:endParaRPr lang="en-US" dirty="0">
              <a:solidFill>
                <a:schemeClr val="tx1"/>
              </a:solidFill>
            </a:endParaRPr>
          </a:p>
          <a:p>
            <a:endParaRPr lang="en-US" dirty="0"/>
          </a:p>
          <a:p>
            <a:endParaRPr lang="en-US" dirty="0"/>
          </a:p>
        </p:txBody>
      </p:sp>
    </p:spTree>
    <p:extLst>
      <p:ext uri="{BB962C8B-B14F-4D97-AF65-F5344CB8AC3E}">
        <p14:creationId xmlns:p14="http://schemas.microsoft.com/office/powerpoint/2010/main" val="791399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9F3F-8360-959C-24E5-E9C015A30EF0}"/>
              </a:ext>
            </a:extLst>
          </p:cNvPr>
          <p:cNvSpPr>
            <a:spLocks noGrp="1"/>
          </p:cNvSpPr>
          <p:nvPr>
            <p:ph type="title"/>
          </p:nvPr>
        </p:nvSpPr>
        <p:spPr/>
        <p:txBody>
          <a:bodyPr/>
          <a:lstStyle/>
          <a:p>
            <a:pPr algn="ctr"/>
            <a:r>
              <a:rPr lang="en-US" dirty="0"/>
              <a:t>PRESENTATION FORMAT</a:t>
            </a:r>
          </a:p>
        </p:txBody>
      </p:sp>
      <p:sp>
        <p:nvSpPr>
          <p:cNvPr id="3" name="Content Placeholder 2">
            <a:extLst>
              <a:ext uri="{FF2B5EF4-FFF2-40B4-BE49-F238E27FC236}">
                <a16:creationId xmlns:a16="http://schemas.microsoft.com/office/drawing/2014/main" id="{B629F361-6F33-104B-CE07-2C3E600A90BD}"/>
              </a:ext>
            </a:extLst>
          </p:cNvPr>
          <p:cNvSpPr>
            <a:spLocks noGrp="1"/>
          </p:cNvSpPr>
          <p:nvPr>
            <p:ph idx="1"/>
          </p:nvPr>
        </p:nvSpPr>
        <p:spPr>
          <a:xfrm>
            <a:off x="838200" y="1627349"/>
            <a:ext cx="5066944" cy="4055603"/>
          </a:xfrm>
        </p:spPr>
        <p:txBody>
          <a:bodyPr>
            <a:normAutofit fontScale="77500" lnSpcReduction="20000"/>
          </a:bodyPr>
          <a:lstStyle/>
          <a:p>
            <a:pPr>
              <a:spcAft>
                <a:spcPts val="1200"/>
              </a:spcAft>
            </a:pPr>
            <a:r>
              <a:rPr lang="en-US" dirty="0">
                <a:solidFill>
                  <a:schemeClr val="tx1"/>
                </a:solidFill>
                <a:latin typeface="Franklin Gothic" panose="02000003060000020004"/>
              </a:rPr>
              <a:t>How – Navigate the portal</a:t>
            </a:r>
          </a:p>
          <a:p>
            <a:pPr lvl="1">
              <a:spcAft>
                <a:spcPts val="1200"/>
              </a:spcAft>
            </a:pPr>
            <a:r>
              <a:rPr lang="en-US" sz="1700" dirty="0">
                <a:solidFill>
                  <a:schemeClr val="tx1"/>
                </a:solidFill>
                <a:latin typeface="Franklin Gothic" panose="02000003060000020004"/>
              </a:rPr>
              <a:t>Access the application</a:t>
            </a:r>
          </a:p>
          <a:p>
            <a:pPr lvl="1">
              <a:spcAft>
                <a:spcPts val="1200"/>
              </a:spcAft>
            </a:pPr>
            <a:r>
              <a:rPr lang="en-US" sz="1700" dirty="0">
                <a:solidFill>
                  <a:schemeClr val="tx1"/>
                </a:solidFill>
                <a:latin typeface="Franklin Gothic" panose="02000003060000020004"/>
              </a:rPr>
              <a:t>Preview requirement questionnaire </a:t>
            </a:r>
          </a:p>
          <a:p>
            <a:pPr>
              <a:spcAft>
                <a:spcPts val="1200"/>
              </a:spcAft>
            </a:pPr>
            <a:r>
              <a:rPr lang="en-US" dirty="0">
                <a:solidFill>
                  <a:schemeClr val="tx1"/>
                </a:solidFill>
                <a:latin typeface="Franklin Gothic" panose="02000003060000020004"/>
              </a:rPr>
              <a:t>Where – Find it</a:t>
            </a:r>
          </a:p>
          <a:p>
            <a:pPr lvl="1">
              <a:spcAft>
                <a:spcPts val="1200"/>
              </a:spcAft>
            </a:pPr>
            <a:r>
              <a:rPr lang="en-US" sz="1700" i="1" dirty="0">
                <a:solidFill>
                  <a:schemeClr val="tx1"/>
                </a:solidFill>
                <a:latin typeface="Franklin Gothic" panose="02000003060000020004"/>
              </a:rPr>
              <a:t>Cover Select Sections</a:t>
            </a:r>
          </a:p>
          <a:p>
            <a:pPr lvl="1">
              <a:spcAft>
                <a:spcPts val="1200"/>
              </a:spcAft>
            </a:pPr>
            <a:r>
              <a:rPr lang="en-US" sz="1700" dirty="0">
                <a:solidFill>
                  <a:schemeClr val="tx1"/>
                </a:solidFill>
                <a:latin typeface="Franklin Gothic" panose="02000003060000020004"/>
              </a:rPr>
              <a:t>Documents/Forms</a:t>
            </a:r>
          </a:p>
          <a:p>
            <a:pPr>
              <a:spcAft>
                <a:spcPts val="1200"/>
              </a:spcAft>
            </a:pPr>
            <a:r>
              <a:rPr lang="en-US" dirty="0">
                <a:solidFill>
                  <a:schemeClr val="tx1"/>
                </a:solidFill>
                <a:latin typeface="Franklin Gothic" panose="02000003060000020004"/>
              </a:rPr>
              <a:t>What – Important to know</a:t>
            </a:r>
          </a:p>
          <a:p>
            <a:pPr lvl="1">
              <a:spcAft>
                <a:spcPts val="1200"/>
              </a:spcAft>
            </a:pPr>
            <a:r>
              <a:rPr lang="en-US" sz="1700" dirty="0">
                <a:solidFill>
                  <a:schemeClr val="tx1"/>
                </a:solidFill>
                <a:latin typeface="Franklin Gothic" panose="02000003060000020004"/>
              </a:rPr>
              <a:t>Specific RFP requirements</a:t>
            </a:r>
          </a:p>
          <a:p>
            <a:pPr lvl="1">
              <a:spcAft>
                <a:spcPts val="1200"/>
              </a:spcAft>
            </a:pPr>
            <a:r>
              <a:rPr lang="en-US" sz="1700" dirty="0">
                <a:solidFill>
                  <a:schemeClr val="tx1"/>
                </a:solidFill>
                <a:latin typeface="Franklin Gothic" panose="02000003060000020004"/>
              </a:rPr>
              <a:t>Minimum contractor requirements</a:t>
            </a:r>
          </a:p>
          <a:p>
            <a:pPr lvl="1">
              <a:spcAft>
                <a:spcPts val="1200"/>
              </a:spcAft>
            </a:pPr>
            <a:r>
              <a:rPr lang="en-US" sz="1700" dirty="0">
                <a:solidFill>
                  <a:schemeClr val="tx1"/>
                </a:solidFill>
                <a:latin typeface="Franklin Gothic" panose="02000003060000020004"/>
              </a:rPr>
              <a:t>Other important general info</a:t>
            </a:r>
          </a:p>
          <a:p>
            <a:pPr marL="457200" lvl="1" indent="0">
              <a:spcAft>
                <a:spcPts val="1200"/>
              </a:spcAft>
              <a:buNone/>
            </a:pPr>
            <a:endParaRPr lang="en-US" sz="1700" dirty="0">
              <a:solidFill>
                <a:schemeClr val="tx1"/>
              </a:solidFill>
              <a:latin typeface="Franklin Gothic" panose="02000003060000020004"/>
            </a:endParaRPr>
          </a:p>
          <a:p>
            <a:pPr lvl="1">
              <a:spcAft>
                <a:spcPts val="1200"/>
              </a:spcAft>
            </a:pPr>
            <a:endParaRPr lang="en-US" dirty="0"/>
          </a:p>
        </p:txBody>
      </p:sp>
      <p:pic>
        <p:nvPicPr>
          <p:cNvPr id="4" name="Picture 3">
            <a:extLst>
              <a:ext uri="{FF2B5EF4-FFF2-40B4-BE49-F238E27FC236}">
                <a16:creationId xmlns:a16="http://schemas.microsoft.com/office/drawing/2014/main" id="{7A922BBD-A16F-4EC1-8078-87454CF89F38}"/>
              </a:ext>
            </a:extLst>
          </p:cNvPr>
          <p:cNvPicPr>
            <a:picLocks noChangeAspect="1"/>
          </p:cNvPicPr>
          <p:nvPr/>
        </p:nvPicPr>
        <p:blipFill>
          <a:blip r:embed="rId2"/>
          <a:stretch>
            <a:fillRect/>
          </a:stretch>
        </p:blipFill>
        <p:spPr>
          <a:xfrm>
            <a:off x="6899473" y="2502747"/>
            <a:ext cx="4165592" cy="2772012"/>
          </a:xfrm>
          <a:prstGeom prst="rect">
            <a:avLst/>
          </a:prstGeom>
          <a:effectLst>
            <a:softEdge rad="127000"/>
          </a:effectLst>
        </p:spPr>
      </p:pic>
      <p:pic>
        <p:nvPicPr>
          <p:cNvPr id="6" name="Picture 5">
            <a:extLst>
              <a:ext uri="{FF2B5EF4-FFF2-40B4-BE49-F238E27FC236}">
                <a16:creationId xmlns:a16="http://schemas.microsoft.com/office/drawing/2014/main" id="{BC8E5B8B-0A8B-9DD5-7A9E-DC51F6D73C7B}"/>
              </a:ext>
            </a:extLst>
          </p:cNvPr>
          <p:cNvPicPr>
            <a:picLocks noChangeAspect="1"/>
          </p:cNvPicPr>
          <p:nvPr/>
        </p:nvPicPr>
        <p:blipFill>
          <a:blip r:embed="rId3"/>
          <a:stretch>
            <a:fillRect/>
          </a:stretch>
        </p:blipFill>
        <p:spPr>
          <a:xfrm>
            <a:off x="1575715" y="5414649"/>
            <a:ext cx="1537253" cy="1520277"/>
          </a:xfrm>
          <a:prstGeom prst="rect">
            <a:avLst/>
          </a:prstGeom>
        </p:spPr>
      </p:pic>
    </p:spTree>
    <p:extLst>
      <p:ext uri="{BB962C8B-B14F-4D97-AF65-F5344CB8AC3E}">
        <p14:creationId xmlns:p14="http://schemas.microsoft.com/office/powerpoint/2010/main" val="2139556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F001-4370-2FCB-DC87-96DCD8C3A578}"/>
              </a:ext>
            </a:extLst>
          </p:cNvPr>
          <p:cNvSpPr>
            <a:spLocks noGrp="1"/>
          </p:cNvSpPr>
          <p:nvPr>
            <p:ph type="title"/>
          </p:nvPr>
        </p:nvSpPr>
        <p:spPr/>
        <p:txBody>
          <a:bodyPr/>
          <a:lstStyle/>
          <a:p>
            <a:pPr algn="ctr"/>
            <a:r>
              <a:rPr lang="en-US" dirty="0"/>
              <a:t>SUPPLIER PORTAL - Search</a:t>
            </a:r>
          </a:p>
        </p:txBody>
      </p:sp>
      <p:pic>
        <p:nvPicPr>
          <p:cNvPr id="3" name="Picture 2">
            <a:extLst>
              <a:ext uri="{FF2B5EF4-FFF2-40B4-BE49-F238E27FC236}">
                <a16:creationId xmlns:a16="http://schemas.microsoft.com/office/drawing/2014/main" id="{ED92D140-7EA7-4B56-B189-808CFD1EEE90}"/>
              </a:ext>
            </a:extLst>
          </p:cNvPr>
          <p:cNvPicPr>
            <a:picLocks noChangeAspect="1"/>
          </p:cNvPicPr>
          <p:nvPr/>
        </p:nvPicPr>
        <p:blipFill>
          <a:blip r:embed="rId2"/>
          <a:stretch>
            <a:fillRect/>
          </a:stretch>
        </p:blipFill>
        <p:spPr>
          <a:xfrm>
            <a:off x="1277888" y="1377071"/>
            <a:ext cx="10743728" cy="4671807"/>
          </a:xfrm>
          <a:prstGeom prst="rect">
            <a:avLst/>
          </a:prstGeom>
        </p:spPr>
      </p:pic>
      <p:sp>
        <p:nvSpPr>
          <p:cNvPr id="7" name="Arrow: Right 6">
            <a:extLst>
              <a:ext uri="{FF2B5EF4-FFF2-40B4-BE49-F238E27FC236}">
                <a16:creationId xmlns:a16="http://schemas.microsoft.com/office/drawing/2014/main" id="{F6C6F154-159D-E719-090F-D5A5F77C5A3E}"/>
              </a:ext>
            </a:extLst>
          </p:cNvPr>
          <p:cNvSpPr/>
          <p:nvPr/>
        </p:nvSpPr>
        <p:spPr>
          <a:xfrm>
            <a:off x="10050890" y="1929318"/>
            <a:ext cx="769122" cy="20296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162B4A-DC69-1975-EAFD-9349EBE1FE38}"/>
              </a:ext>
            </a:extLst>
          </p:cNvPr>
          <p:cNvPicPr>
            <a:picLocks noChangeAspect="1"/>
          </p:cNvPicPr>
          <p:nvPr/>
        </p:nvPicPr>
        <p:blipFill>
          <a:blip r:embed="rId3"/>
          <a:stretch>
            <a:fillRect/>
          </a:stretch>
        </p:blipFill>
        <p:spPr>
          <a:xfrm>
            <a:off x="1599380" y="5523506"/>
            <a:ext cx="1447327" cy="1430352"/>
          </a:xfrm>
          <a:prstGeom prst="rect">
            <a:avLst/>
          </a:prstGeom>
        </p:spPr>
      </p:pic>
    </p:spTree>
    <p:extLst>
      <p:ext uri="{BB962C8B-B14F-4D97-AF65-F5344CB8AC3E}">
        <p14:creationId xmlns:p14="http://schemas.microsoft.com/office/powerpoint/2010/main" val="3454463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4CE84-1B85-EDF0-AC78-4CE75308F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B549B-3EA1-A3B3-6A07-4ADF7110EE3F}"/>
              </a:ext>
            </a:extLst>
          </p:cNvPr>
          <p:cNvSpPr>
            <a:spLocks noGrp="1"/>
          </p:cNvSpPr>
          <p:nvPr>
            <p:ph type="title"/>
          </p:nvPr>
        </p:nvSpPr>
        <p:spPr/>
        <p:txBody>
          <a:bodyPr/>
          <a:lstStyle/>
          <a:p>
            <a:pPr algn="ctr"/>
            <a:r>
              <a:rPr lang="en-US"/>
              <a:t>SUPPLIER PORTAL – Table of Contents</a:t>
            </a:r>
          </a:p>
        </p:txBody>
      </p:sp>
      <p:pic>
        <p:nvPicPr>
          <p:cNvPr id="3" name="Picture 2">
            <a:extLst>
              <a:ext uri="{FF2B5EF4-FFF2-40B4-BE49-F238E27FC236}">
                <a16:creationId xmlns:a16="http://schemas.microsoft.com/office/drawing/2014/main" id="{B6A15E39-561B-7594-3623-CC44CA2D3604}"/>
              </a:ext>
            </a:extLst>
          </p:cNvPr>
          <p:cNvPicPr>
            <a:picLocks noChangeAspect="1"/>
          </p:cNvPicPr>
          <p:nvPr/>
        </p:nvPicPr>
        <p:blipFill>
          <a:blip r:embed="rId2"/>
          <a:stretch>
            <a:fillRect/>
          </a:stretch>
        </p:blipFill>
        <p:spPr>
          <a:xfrm>
            <a:off x="1628123" y="1434565"/>
            <a:ext cx="10251504" cy="5143702"/>
          </a:xfrm>
          <a:prstGeom prst="rect">
            <a:avLst/>
          </a:prstGeom>
        </p:spPr>
      </p:pic>
      <p:sp>
        <p:nvSpPr>
          <p:cNvPr id="7" name="Arrow: Left 6">
            <a:extLst>
              <a:ext uri="{FF2B5EF4-FFF2-40B4-BE49-F238E27FC236}">
                <a16:creationId xmlns:a16="http://schemas.microsoft.com/office/drawing/2014/main" id="{EF5BB75E-7EC8-D554-CA34-B8D60F3D222D}"/>
              </a:ext>
            </a:extLst>
          </p:cNvPr>
          <p:cNvSpPr/>
          <p:nvPr/>
        </p:nvSpPr>
        <p:spPr>
          <a:xfrm>
            <a:off x="2159954" y="3105250"/>
            <a:ext cx="1281869" cy="19869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623CB98-E5F6-DF8D-9442-DAE0F15965E6}"/>
              </a:ext>
            </a:extLst>
          </p:cNvPr>
          <p:cNvPicPr>
            <a:picLocks noChangeAspect="1"/>
          </p:cNvPicPr>
          <p:nvPr/>
        </p:nvPicPr>
        <p:blipFill>
          <a:blip r:embed="rId3"/>
          <a:stretch>
            <a:fillRect/>
          </a:stretch>
        </p:blipFill>
        <p:spPr>
          <a:xfrm>
            <a:off x="1627777" y="5580301"/>
            <a:ext cx="1291141" cy="1278898"/>
          </a:xfrm>
          <a:prstGeom prst="rect">
            <a:avLst/>
          </a:prstGeom>
        </p:spPr>
      </p:pic>
    </p:spTree>
    <p:extLst>
      <p:ext uri="{BB962C8B-B14F-4D97-AF65-F5344CB8AC3E}">
        <p14:creationId xmlns:p14="http://schemas.microsoft.com/office/powerpoint/2010/main" val="355760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07435-17B6-0F75-93A3-886A20A17F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13B89-9314-6155-8A6F-A0438DCACAC1}"/>
              </a:ext>
            </a:extLst>
          </p:cNvPr>
          <p:cNvSpPr>
            <a:spLocks noGrp="1"/>
          </p:cNvSpPr>
          <p:nvPr>
            <p:ph type="title"/>
          </p:nvPr>
        </p:nvSpPr>
        <p:spPr>
          <a:xfrm>
            <a:off x="701467" y="194210"/>
            <a:ext cx="10515600" cy="960438"/>
          </a:xfrm>
        </p:spPr>
        <p:txBody>
          <a:bodyPr/>
          <a:lstStyle/>
          <a:p>
            <a:pPr algn="ctr"/>
            <a:r>
              <a:rPr lang="en-US" dirty="0"/>
              <a:t>SUPPLIER PORTAL - Requirements</a:t>
            </a:r>
          </a:p>
        </p:txBody>
      </p:sp>
      <p:pic>
        <p:nvPicPr>
          <p:cNvPr id="5" name="Picture 4">
            <a:extLst>
              <a:ext uri="{FF2B5EF4-FFF2-40B4-BE49-F238E27FC236}">
                <a16:creationId xmlns:a16="http://schemas.microsoft.com/office/drawing/2014/main" id="{ED52E903-7A57-2B79-2E4A-DB2BF90EA1BE}"/>
              </a:ext>
            </a:extLst>
          </p:cNvPr>
          <p:cNvPicPr>
            <a:picLocks noChangeAspect="1"/>
          </p:cNvPicPr>
          <p:nvPr/>
        </p:nvPicPr>
        <p:blipFill>
          <a:blip r:embed="rId2"/>
          <a:stretch>
            <a:fillRect/>
          </a:stretch>
        </p:blipFill>
        <p:spPr>
          <a:xfrm>
            <a:off x="0" y="1327746"/>
            <a:ext cx="11988484" cy="5234286"/>
          </a:xfrm>
          <a:prstGeom prst="rect">
            <a:avLst/>
          </a:prstGeom>
        </p:spPr>
      </p:pic>
      <p:sp>
        <p:nvSpPr>
          <p:cNvPr id="4" name="Oval 3">
            <a:extLst>
              <a:ext uri="{FF2B5EF4-FFF2-40B4-BE49-F238E27FC236}">
                <a16:creationId xmlns:a16="http://schemas.microsoft.com/office/drawing/2014/main" id="{6F18BDD9-F6E9-8D38-76F6-DC8E4471B11E}"/>
              </a:ext>
            </a:extLst>
          </p:cNvPr>
          <p:cNvSpPr/>
          <p:nvPr/>
        </p:nvSpPr>
        <p:spPr>
          <a:xfrm>
            <a:off x="1709157" y="4615258"/>
            <a:ext cx="709301" cy="316194"/>
          </a:xfrm>
          <a:prstGeom prst="ellipse">
            <a:avLst/>
          </a:prstGeom>
          <a:noFill/>
          <a:ln>
            <a:solidFill>
              <a:srgbClr val="E539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C4AA6277-9C28-47E9-6381-B2CDDB19AB9E}"/>
              </a:ext>
            </a:extLst>
          </p:cNvPr>
          <p:cNvSpPr/>
          <p:nvPr/>
        </p:nvSpPr>
        <p:spPr>
          <a:xfrm>
            <a:off x="9979460" y="3724878"/>
            <a:ext cx="1477710" cy="754166"/>
          </a:xfrm>
          <a:prstGeom prst="ellipse">
            <a:avLst/>
          </a:prstGeom>
          <a:noFill/>
          <a:ln>
            <a:solidFill>
              <a:srgbClr val="E539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26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A006-D144-6BAC-33A8-116C886FD206}"/>
              </a:ext>
            </a:extLst>
          </p:cNvPr>
          <p:cNvSpPr>
            <a:spLocks noGrp="1"/>
          </p:cNvSpPr>
          <p:nvPr>
            <p:ph type="title"/>
          </p:nvPr>
        </p:nvSpPr>
        <p:spPr/>
        <p:txBody>
          <a:bodyPr>
            <a:normAutofit fontScale="90000"/>
          </a:bodyPr>
          <a:lstStyle/>
          <a:p>
            <a:pPr algn="ctr"/>
            <a:r>
              <a:rPr lang="en-US" sz="3600">
                <a:latin typeface="Franklin Gothic"/>
              </a:rPr>
              <a:t>SECTION 2.1 - Affirmation</a:t>
            </a:r>
            <a:br>
              <a:rPr lang="en-US" dirty="0"/>
            </a:br>
            <a:endParaRPr lang="en-US" dirty="0"/>
          </a:p>
        </p:txBody>
      </p:sp>
      <p:sp>
        <p:nvSpPr>
          <p:cNvPr id="3" name="Content Placeholder 2">
            <a:extLst>
              <a:ext uri="{FF2B5EF4-FFF2-40B4-BE49-F238E27FC236}">
                <a16:creationId xmlns:a16="http://schemas.microsoft.com/office/drawing/2014/main" id="{CBAAD95F-4ED8-25EF-A9D1-6973C8135983}"/>
              </a:ext>
            </a:extLst>
          </p:cNvPr>
          <p:cNvSpPr>
            <a:spLocks noGrp="1"/>
          </p:cNvSpPr>
          <p:nvPr>
            <p:ph idx="1"/>
          </p:nvPr>
        </p:nvSpPr>
        <p:spPr>
          <a:xfrm>
            <a:off x="568424" y="1393664"/>
            <a:ext cx="7690503" cy="4289988"/>
          </a:xfrm>
        </p:spPr>
        <p:txBody>
          <a:bodyPr>
            <a:normAutofit fontScale="85000" lnSpcReduction="10000"/>
          </a:bodyPr>
          <a:lstStyle/>
          <a:p>
            <a:r>
              <a:rPr lang="en-US" sz="2400" dirty="0">
                <a:solidFill>
                  <a:schemeClr val="tx1"/>
                </a:solidFill>
                <a:latin typeface="Franklin Gothic" panose="02000003060000020004"/>
              </a:rPr>
              <a:t>Click on </a:t>
            </a:r>
            <a:r>
              <a:rPr lang="en-US" sz="2400" dirty="0">
                <a:solidFill>
                  <a:srgbClr val="FF0000"/>
                </a:solidFill>
                <a:latin typeface="Franklin Gothic" panose="02000003060000020004"/>
              </a:rPr>
              <a:t>Preview Requirement Questionnaire </a:t>
            </a:r>
          </a:p>
          <a:p>
            <a:r>
              <a:rPr lang="en-US" sz="2400" dirty="0">
                <a:solidFill>
                  <a:schemeClr val="tx1"/>
                </a:solidFill>
                <a:latin typeface="Franklin Gothic" panose="02000003060000020004"/>
              </a:rPr>
              <a:t>(1) Name and Title</a:t>
            </a:r>
          </a:p>
          <a:p>
            <a:r>
              <a:rPr lang="en-US" sz="2400" dirty="0">
                <a:solidFill>
                  <a:schemeClr val="tx1"/>
                </a:solidFill>
                <a:latin typeface="Franklin Gothic" panose="02000003060000020004"/>
              </a:rPr>
              <a:t>(2) Company Name</a:t>
            </a:r>
          </a:p>
          <a:p>
            <a:r>
              <a:rPr lang="en-US" sz="2400" dirty="0">
                <a:solidFill>
                  <a:schemeClr val="tx1"/>
                </a:solidFill>
                <a:latin typeface="Franklin Gothic" panose="02000003060000020004"/>
              </a:rPr>
              <a:t>(3) Bidder Acknowledgement - acknowledges </a:t>
            </a:r>
            <a:r>
              <a:rPr lang="en-US" sz="2400" b="0" i="0" dirty="0">
                <a:solidFill>
                  <a:schemeClr val="tx1"/>
                </a:solidFill>
                <a:effectLst/>
                <a:highlight>
                  <a:srgbClr val="FFFFFF"/>
                </a:highlight>
                <a:latin typeface="Franklin Gothic" panose="02000003060000020004"/>
              </a:rPr>
              <a:t>not altered solicitation </a:t>
            </a:r>
            <a:r>
              <a:rPr lang="en-US" sz="2400" dirty="0">
                <a:solidFill>
                  <a:schemeClr val="tx1"/>
                </a:solidFill>
                <a:highlight>
                  <a:srgbClr val="FFFFFF"/>
                </a:highlight>
                <a:latin typeface="Franklin Gothic" panose="02000003060000020004"/>
              </a:rPr>
              <a:t>d</a:t>
            </a:r>
            <a:r>
              <a:rPr lang="en-US" sz="2400" b="0" i="0" dirty="0">
                <a:solidFill>
                  <a:schemeClr val="tx1"/>
                </a:solidFill>
                <a:effectLst/>
                <a:highlight>
                  <a:srgbClr val="FFFFFF"/>
                </a:highlight>
                <a:latin typeface="Franklin Gothic" panose="02000003060000020004"/>
              </a:rPr>
              <a:t>ocument</a:t>
            </a:r>
            <a:endParaRPr lang="en-US" sz="2400" dirty="0">
              <a:solidFill>
                <a:schemeClr val="tx1"/>
              </a:solidFill>
              <a:latin typeface="Franklin Gothic" panose="02000003060000020004"/>
            </a:endParaRPr>
          </a:p>
          <a:p>
            <a:r>
              <a:rPr lang="en-US" sz="2400" dirty="0">
                <a:solidFill>
                  <a:schemeClr val="tx1"/>
                </a:solidFill>
                <a:latin typeface="Franklin Gothic" panose="02000003060000020004"/>
              </a:rPr>
              <a:t>(4) Solicitation Silence - </a:t>
            </a:r>
            <a:r>
              <a:rPr lang="en-US" sz="2400" b="0" i="0" dirty="0">
                <a:solidFill>
                  <a:schemeClr val="tx1"/>
                </a:solidFill>
                <a:effectLst/>
                <a:highlight>
                  <a:srgbClr val="FFFFFF"/>
                </a:highlight>
                <a:latin typeface="Franklin Gothic" panose="02000003060000020004"/>
              </a:rPr>
              <a:t>all communications must be in writing</a:t>
            </a:r>
            <a:endParaRPr lang="en-US" sz="2400" dirty="0">
              <a:solidFill>
                <a:schemeClr val="tx1"/>
              </a:solidFill>
              <a:latin typeface="Franklin Gothic" panose="02000003060000020004"/>
            </a:endParaRPr>
          </a:p>
          <a:p>
            <a:r>
              <a:rPr lang="en-US" sz="2400" dirty="0">
                <a:solidFill>
                  <a:schemeClr val="tx1"/>
                </a:solidFill>
                <a:latin typeface="Franklin Gothic" panose="02000003060000020004"/>
              </a:rPr>
              <a:t>(5) Legal authorization - </a:t>
            </a:r>
            <a:r>
              <a:rPr lang="en-US" sz="2400" b="0" i="0" dirty="0">
                <a:solidFill>
                  <a:schemeClr val="tx1"/>
                </a:solidFill>
                <a:effectLst/>
                <a:highlight>
                  <a:srgbClr val="FFFFFF"/>
                </a:highlight>
                <a:latin typeface="Franklin Gothic" panose="02000003060000020004"/>
              </a:rPr>
              <a:t> authorized to do business in Duval County </a:t>
            </a:r>
            <a:endParaRPr lang="en-US" sz="2400" dirty="0">
              <a:solidFill>
                <a:schemeClr val="tx1"/>
              </a:solidFill>
              <a:latin typeface="Franklin Gothic" panose="02000003060000020004"/>
            </a:endParaRPr>
          </a:p>
          <a:p>
            <a:r>
              <a:rPr lang="en-US" sz="2400" dirty="0">
                <a:solidFill>
                  <a:schemeClr val="tx1"/>
                </a:solidFill>
                <a:latin typeface="Franklin Gothic" panose="02000003060000020004"/>
              </a:rPr>
              <a:t>(6) Certificate No conflict of interest</a:t>
            </a:r>
          </a:p>
          <a:p>
            <a:r>
              <a:rPr lang="en-US" sz="2400" dirty="0">
                <a:solidFill>
                  <a:schemeClr val="tx1"/>
                </a:solidFill>
                <a:latin typeface="Franklin Gothic" panose="02000003060000020004"/>
              </a:rPr>
              <a:t>(7) Equal Business Opportunity </a:t>
            </a:r>
          </a:p>
          <a:p>
            <a:r>
              <a:rPr lang="en-US" sz="2400" dirty="0">
                <a:solidFill>
                  <a:schemeClr val="tx1"/>
                </a:solidFill>
                <a:latin typeface="Franklin Gothic" panose="02000003060000020004"/>
              </a:rPr>
              <a:t>(8) Electronic Signature</a:t>
            </a:r>
          </a:p>
          <a:p>
            <a:pPr marL="0" indent="0">
              <a:buNone/>
            </a:pPr>
            <a:endParaRPr lang="en-US" sz="2400" dirty="0">
              <a:solidFill>
                <a:srgbClr val="FF0000"/>
              </a:solidFill>
              <a:latin typeface="Franklin Gothic" panose="02000003060000020004"/>
            </a:endParaRPr>
          </a:p>
          <a:p>
            <a:pPr marL="0" indent="0" algn="ctr">
              <a:buNone/>
            </a:pPr>
            <a:r>
              <a:rPr lang="en-US" sz="2400" dirty="0">
                <a:solidFill>
                  <a:srgbClr val="FF0000"/>
                </a:solidFill>
                <a:latin typeface="Franklin Gothic" panose="02000003060000020004"/>
              </a:rPr>
              <a:t>*Must complete section to move on</a:t>
            </a:r>
          </a:p>
          <a:p>
            <a:endParaRPr lang="en-US" sz="2400" dirty="0">
              <a:solidFill>
                <a:schemeClr val="tx1"/>
              </a:solidFill>
              <a:latin typeface="Franklin Gothic" panose="02000003060000020004"/>
            </a:endParaRPr>
          </a:p>
          <a:p>
            <a:endParaRPr lang="en-US" sz="2400" dirty="0">
              <a:solidFill>
                <a:schemeClr val="tx1"/>
              </a:solidFill>
              <a:latin typeface="Franklin Gothic" panose="02000003060000020004"/>
            </a:endParaRPr>
          </a:p>
          <a:p>
            <a:endParaRPr lang="en-US" sz="2400"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613DE724-8D86-8AC4-F0AC-E2880446DF23}"/>
              </a:ext>
            </a:extLst>
          </p:cNvPr>
          <p:cNvPicPr>
            <a:picLocks noChangeAspect="1"/>
          </p:cNvPicPr>
          <p:nvPr/>
        </p:nvPicPr>
        <p:blipFill>
          <a:blip r:embed="rId2"/>
          <a:stretch>
            <a:fillRect/>
          </a:stretch>
        </p:blipFill>
        <p:spPr>
          <a:xfrm>
            <a:off x="8622707" y="2016050"/>
            <a:ext cx="3275277" cy="2637892"/>
          </a:xfrm>
          <a:prstGeom prst="rect">
            <a:avLst/>
          </a:prstGeom>
          <a:effectLst>
            <a:softEdge rad="317500"/>
          </a:effectLst>
        </p:spPr>
      </p:pic>
      <p:sp>
        <p:nvSpPr>
          <p:cNvPr id="7" name="Arrow: Right 6">
            <a:extLst>
              <a:ext uri="{FF2B5EF4-FFF2-40B4-BE49-F238E27FC236}">
                <a16:creationId xmlns:a16="http://schemas.microsoft.com/office/drawing/2014/main" id="{0DCDDE6C-DFCE-B7FA-3FF4-F0D2A446AD0B}"/>
              </a:ext>
            </a:extLst>
          </p:cNvPr>
          <p:cNvSpPr/>
          <p:nvPr/>
        </p:nvSpPr>
        <p:spPr>
          <a:xfrm>
            <a:off x="9468741" y="3334995"/>
            <a:ext cx="769122" cy="20296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7DE274BF-9924-8F7E-2ADB-1CB7AAEBB590}"/>
              </a:ext>
            </a:extLst>
          </p:cNvPr>
          <p:cNvSpPr/>
          <p:nvPr/>
        </p:nvSpPr>
        <p:spPr>
          <a:xfrm>
            <a:off x="11024075" y="2644509"/>
            <a:ext cx="256374" cy="56016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66682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FECD4DE6FAB84B91373F60F86D5410" ma:contentTypeVersion="6" ma:contentTypeDescription="Create a new document." ma:contentTypeScope="" ma:versionID="6c8920f388cfce8a4821980c48a19ee1">
  <xsd:schema xmlns:xsd="http://www.w3.org/2001/XMLSchema" xmlns:xs="http://www.w3.org/2001/XMLSchema" xmlns:p="http://schemas.microsoft.com/office/2006/metadata/properties" xmlns:ns2="abea7cbe-b69e-442e-a094-82285205de1f" xmlns:ns3="5e7c9a14-8980-447d-885c-96a8aa037f84" targetNamespace="http://schemas.microsoft.com/office/2006/metadata/properties" ma:root="true" ma:fieldsID="f9c470aa6991a1ba1eef9ed3dd8cb4b6" ns2:_="" ns3:_="">
    <xsd:import namespace="abea7cbe-b69e-442e-a094-82285205de1f"/>
    <xsd:import namespace="5e7c9a14-8980-447d-885c-96a8aa037f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ea7cbe-b69e-442e-a094-82285205de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7c9a14-8980-447d-885c-96a8aa037f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D2A93B-367F-4804-A119-6BEC46C38617}">
  <ds:schemaRefs>
    <ds:schemaRef ds:uri="0836c535-3491-4a07-8991-615a93460b83"/>
    <ds:schemaRef ds:uri="65a78d36-e69b-4136-ac7d-efba73aeb180"/>
    <ds:schemaRef ds:uri="ab1871b7-2613-4ad1-a33f-5594fdc0abd9"/>
    <ds:schemaRef ds:uri="d12609df-05fb-4aa7-8384-307d3ebde9d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F7C512E-2CF5-4948-BFA3-9C95FBC805B4}">
  <ds:schemaRefs>
    <ds:schemaRef ds:uri="http://schemas.microsoft.com/sharepoint/v3/contenttype/forms"/>
  </ds:schemaRefs>
</ds:datastoreItem>
</file>

<file path=customXml/itemProps3.xml><?xml version="1.0" encoding="utf-8"?>
<ds:datastoreItem xmlns:ds="http://schemas.openxmlformats.org/officeDocument/2006/customXml" ds:itemID="{70D18DD0-0CFB-4451-9F75-4FD65039F3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ea7cbe-b69e-442e-a094-82285205de1f"/>
    <ds:schemaRef ds:uri="5e7c9a14-8980-447d-885c-96a8aa037f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116</TotalTime>
  <Words>914</Words>
  <Application>Microsoft Office PowerPoint</Application>
  <PresentationFormat>Widescreen</PresentationFormat>
  <Paragraphs>116</Paragraphs>
  <Slides>16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Calibri</vt:lpstr>
      <vt:lpstr>Calibri Light</vt:lpstr>
      <vt:lpstr>Courier New</vt:lpstr>
      <vt:lpstr>Franklin Gothic</vt:lpstr>
      <vt:lpstr>Franklin Gothic Book</vt:lpstr>
      <vt:lpstr>Franklin Gothic Heavy</vt:lpstr>
      <vt:lpstr>Franklin Gothic Medium</vt:lpstr>
      <vt:lpstr>Times New Roman</vt:lpstr>
      <vt:lpstr>Wingdings</vt:lpstr>
      <vt:lpstr>Office Theme</vt:lpstr>
      <vt:lpstr>KHA-Mayor's Youth at Work Partnership Internship Program</vt:lpstr>
      <vt:lpstr>SPEAKER INTRODUCTIONS</vt:lpstr>
      <vt:lpstr>IMPORTANT REMINDERS</vt:lpstr>
      <vt:lpstr>DELIVERY AND CLOSING DATE</vt:lpstr>
      <vt:lpstr>PRESENTATION FORMAT</vt:lpstr>
      <vt:lpstr>SUPPLIER PORTAL - Search</vt:lpstr>
      <vt:lpstr>SUPPLIER PORTAL – Table of Contents</vt:lpstr>
      <vt:lpstr>SUPPLIER PORTAL - Requirements</vt:lpstr>
      <vt:lpstr>SECTION 2.1 - Affirmation </vt:lpstr>
      <vt:lpstr>SECTION 2 - General Requirements </vt:lpstr>
      <vt:lpstr>Scope of Service/Program Design Requirements</vt:lpstr>
      <vt:lpstr>SECTION 2.4 – RFP Requirements</vt:lpstr>
      <vt:lpstr>SECTION 2.6 – Budget/ Price Sheet/Advance</vt:lpstr>
      <vt:lpstr>SECTION 2.9 – Evaluation Matrix</vt:lpstr>
      <vt:lpstr>OTHER IMPORTANT REMINDERS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Maldonado, Lissette - JCOD</cp:lastModifiedBy>
  <cp:revision>688</cp:revision>
  <dcterms:created xsi:type="dcterms:W3CDTF">2022-04-30T14:12:41Z</dcterms:created>
  <dcterms:modified xsi:type="dcterms:W3CDTF">2026-01-15T20:15:12Z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0x01010026FECD4DE6FAB84B91373F60F86D5410</vt:lpwstr>
  </property>
  <property fmtid="{D5CDD505-2E9C-101B-9397-08002B2CF9AE}" pid="3" name="MediaServiceImageTags">
    <vt:lpwstr/>
  </property>
</Properties>
</file>