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9" r:id="rId3"/>
    <p:sldId id="261" r:id="rId4"/>
    <p:sldId id="260" r:id="rId5"/>
    <p:sldId id="264" r:id="rId6"/>
    <p:sldId id="266" r:id="rId7"/>
    <p:sldId id="265" r:id="rId8"/>
    <p:sldId id="267" r:id="rId9"/>
    <p:sldId id="268" r:id="rId10"/>
    <p:sldId id="269" r:id="rId11"/>
    <p:sldId id="270" r:id="rId12"/>
    <p:sldId id="271" r:id="rId13"/>
    <p:sldId id="272"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2381852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4079261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1836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1219665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4996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4156716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3383121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259291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224555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AC73F-2898-4651-B32D-70569FB05D42}"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3302575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CAC73F-2898-4651-B32D-70569FB05D42}"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2521911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CAC73F-2898-4651-B32D-70569FB05D42}" type="datetimeFigureOut">
              <a:rPr lang="en-US" smtClean="0"/>
              <a:t>7/21/2023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360349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CAC73F-2898-4651-B32D-70569FB05D42}" type="datetimeFigureOut">
              <a:rPr lang="en-US" smtClean="0"/>
              <a:t>7/21/2023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404237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AC73F-2898-4651-B32D-70569FB05D42}" type="datetimeFigureOut">
              <a:rPr lang="en-US" smtClean="0"/>
              <a:t>7/21/2023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345494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CAC73F-2898-4651-B32D-70569FB05D42}"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AE262-5236-4BF9-A9F3-66C303ED5B0B}" type="slidenum">
              <a:rPr lang="en-US" smtClean="0"/>
              <a:t>‹#›</a:t>
            </a:fld>
            <a:endParaRPr lang="en-US"/>
          </a:p>
        </p:txBody>
      </p:sp>
    </p:spTree>
    <p:extLst>
      <p:ext uri="{BB962C8B-B14F-4D97-AF65-F5344CB8AC3E}">
        <p14:creationId xmlns:p14="http://schemas.microsoft.com/office/powerpoint/2010/main" val="3268745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AE262-5236-4BF9-A9F3-66C303ED5B0B}" type="slidenum">
              <a:rPr lang="en-US" smtClean="0"/>
              <a:t>‹#›</a:t>
            </a:fld>
            <a:endParaRPr lang="en-US"/>
          </a:p>
        </p:txBody>
      </p:sp>
      <p:sp>
        <p:nvSpPr>
          <p:cNvPr id="5" name="Date Placeholder 4"/>
          <p:cNvSpPr>
            <a:spLocks noGrp="1"/>
          </p:cNvSpPr>
          <p:nvPr>
            <p:ph type="dt" sz="half" idx="10"/>
          </p:nvPr>
        </p:nvSpPr>
        <p:spPr/>
        <p:txBody>
          <a:bodyPr/>
          <a:lstStyle/>
          <a:p>
            <a:fld id="{B9CAC73F-2898-4651-B32D-70569FB05D42}" type="datetimeFigureOut">
              <a:rPr lang="en-US" smtClean="0"/>
              <a:t>7/21/2023</a:t>
            </a:fld>
            <a:endParaRPr lang="en-US"/>
          </a:p>
        </p:txBody>
      </p:sp>
    </p:spTree>
    <p:extLst>
      <p:ext uri="{BB962C8B-B14F-4D97-AF65-F5344CB8AC3E}">
        <p14:creationId xmlns:p14="http://schemas.microsoft.com/office/powerpoint/2010/main" val="3096229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CAC73F-2898-4651-B32D-70569FB05D42}" type="datetimeFigureOut">
              <a:rPr lang="en-US" smtClean="0"/>
              <a:t>7/21/2023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1AAE262-5236-4BF9-A9F3-66C303ED5B0B}" type="slidenum">
              <a:rPr lang="en-US" smtClean="0"/>
              <a:t>‹#›</a:t>
            </a:fld>
            <a:endParaRPr lang="en-US"/>
          </a:p>
        </p:txBody>
      </p:sp>
    </p:spTree>
    <p:extLst>
      <p:ext uri="{BB962C8B-B14F-4D97-AF65-F5344CB8AC3E}">
        <p14:creationId xmlns:p14="http://schemas.microsoft.com/office/powerpoint/2010/main" val="124793161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agiloft@coj.net"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idshopealliance.agiloft.com/gui2/login.jsp?genhotlink=JLZU0Bzq7+yHe+j/gtFgxcpOzPVIVcU0wNnR3ySq8pyRkJpeGXMtXH7jFHEQsF3tQVIINXqlNkETruTPgaQWvWvJ/dnWyd/YtPhSVPdQ87pQt01UT7bygi4xlWwFZqBR04DS08zJxgFHJ4rOVqb2acXBpo6nywT0AxL4NiZXEBvgVW4k61DC4pv2YXPfv2c33BkXQmZBEMdnIzcxGjdTumC8XrR7JNGAsNXe6jmAPdlmiWsC0HuJn90U2IZzIrIIMgmhT1Drgf4NnyHhF05oihtA+s0dFnGdJF/iREEHE4qqROTB5dpefNEEQGicxubOGFrajPyW182Z4WsV3myryap0ocxfNF8jTX06Ifzph3ul39CDMqMl0YJNL+aRJHF/OZjhr14//ESAJg1CNBF5w7HlH11p27RoBd+J7YQz5sPwvjyPRNNRaJ6GLZx3FAgSIVcBHJCbrg8mLDAM3+uoLQtzoiO90gSJYmRFV6O9lDOxwSF4LkWSuG10LYJJrhZtDZgE8ErZJrQ7zjP1X9EtQGC8YgRWXPdt7LrSX05coYfk1zC0vCLACYRp0UPIjAgL+vNtCxv6ioIaD9PyeQ0xmX5Pi4mnEhCLwsfGvFoyUBQrve0sm87iW/a+PCBNKKa/KFwM1xABO1iNVJoR8Op1QJQxW0bgNzaP7W9VOvbg27k=&amp;genproject=Kids+Hope+Alliance"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hyperlink" Target="https://youtu.be/9R223bLfFfo"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3B1C1-9729-F5FF-B0D5-2565CA065FCB}"/>
              </a:ext>
            </a:extLst>
          </p:cNvPr>
          <p:cNvSpPr>
            <a:spLocks noGrp="1"/>
          </p:cNvSpPr>
          <p:nvPr>
            <p:ph type="ctrTitle"/>
          </p:nvPr>
        </p:nvSpPr>
        <p:spPr/>
        <p:txBody>
          <a:bodyPr/>
          <a:lstStyle/>
          <a:p>
            <a:r>
              <a:rPr lang="en-US" dirty="0"/>
              <a:t>Vendor Registration </a:t>
            </a:r>
            <a:r>
              <a:rPr lang="en-US" sz="1050" dirty="0"/>
              <a:t>v1.0</a:t>
            </a:r>
            <a:endParaRPr lang="en-US" dirty="0"/>
          </a:p>
        </p:txBody>
      </p:sp>
      <p:sp>
        <p:nvSpPr>
          <p:cNvPr id="3" name="Subtitle 2">
            <a:extLst>
              <a:ext uri="{FF2B5EF4-FFF2-40B4-BE49-F238E27FC236}">
                <a16:creationId xmlns:a16="http://schemas.microsoft.com/office/drawing/2014/main" id="{5EB517C6-675F-4C6F-7A4B-ED7BE6FA7645}"/>
              </a:ext>
            </a:extLst>
          </p:cNvPr>
          <p:cNvSpPr>
            <a:spLocks noGrp="1"/>
          </p:cNvSpPr>
          <p:nvPr>
            <p:ph type="subTitle" idx="1"/>
          </p:nvPr>
        </p:nvSpPr>
        <p:spPr/>
        <p:txBody>
          <a:bodyPr/>
          <a:lstStyle/>
          <a:p>
            <a:r>
              <a:rPr lang="en-US" dirty="0">
                <a:solidFill>
                  <a:srgbClr val="FF0000"/>
                </a:solidFill>
              </a:rPr>
              <a:t>Agiloft</a:t>
            </a:r>
            <a:r>
              <a:rPr lang="en-US" dirty="0"/>
              <a:t> – Kids Hope Alliance</a:t>
            </a:r>
          </a:p>
        </p:txBody>
      </p:sp>
      <p:pic>
        <p:nvPicPr>
          <p:cNvPr id="4" name="Picture 3" descr="Logo, company name&#10;&#10;Description automatically generated">
            <a:extLst>
              <a:ext uri="{FF2B5EF4-FFF2-40B4-BE49-F238E27FC236}">
                <a16:creationId xmlns:a16="http://schemas.microsoft.com/office/drawing/2014/main" id="{F5C91078-BE77-6B33-10A0-DC5592EE4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2042" y="433594"/>
            <a:ext cx="1987916" cy="2117095"/>
          </a:xfrm>
          <a:prstGeom prst="rect">
            <a:avLst/>
          </a:prstGeom>
        </p:spPr>
      </p:pic>
    </p:spTree>
    <p:extLst>
      <p:ext uri="{BB962C8B-B14F-4D97-AF65-F5344CB8AC3E}">
        <p14:creationId xmlns:p14="http://schemas.microsoft.com/office/powerpoint/2010/main" val="2258187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929A37-CD0D-751C-5A4F-5B3A8DE98164}"/>
              </a:ext>
            </a:extLst>
          </p:cNvPr>
          <p:cNvPicPr>
            <a:picLocks noChangeAspect="1"/>
          </p:cNvPicPr>
          <p:nvPr/>
        </p:nvPicPr>
        <p:blipFill>
          <a:blip r:embed="rId2"/>
          <a:stretch>
            <a:fillRect/>
          </a:stretch>
        </p:blipFill>
        <p:spPr>
          <a:xfrm>
            <a:off x="26670" y="0"/>
            <a:ext cx="10648950" cy="6871538"/>
          </a:xfrm>
          <a:prstGeom prst="rect">
            <a:avLst/>
          </a:prstGeom>
        </p:spPr>
      </p:pic>
    </p:spTree>
    <p:extLst>
      <p:ext uri="{BB962C8B-B14F-4D97-AF65-F5344CB8AC3E}">
        <p14:creationId xmlns:p14="http://schemas.microsoft.com/office/powerpoint/2010/main" val="130537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E6064C1-5703-A2EC-8BC3-DD022C635C7A}"/>
              </a:ext>
            </a:extLst>
          </p:cNvPr>
          <p:cNvPicPr>
            <a:picLocks noChangeAspect="1"/>
          </p:cNvPicPr>
          <p:nvPr/>
        </p:nvPicPr>
        <p:blipFill>
          <a:blip r:embed="rId2"/>
          <a:stretch>
            <a:fillRect/>
          </a:stretch>
        </p:blipFill>
        <p:spPr>
          <a:xfrm>
            <a:off x="0" y="543877"/>
            <a:ext cx="12192000" cy="3612086"/>
          </a:xfrm>
          <a:prstGeom prst="rect">
            <a:avLst/>
          </a:prstGeom>
        </p:spPr>
      </p:pic>
      <p:sp>
        <p:nvSpPr>
          <p:cNvPr id="6" name="Rectangle: Rounded Corners 5">
            <a:extLst>
              <a:ext uri="{FF2B5EF4-FFF2-40B4-BE49-F238E27FC236}">
                <a16:creationId xmlns:a16="http://schemas.microsoft.com/office/drawing/2014/main" id="{00CA0A82-8EF1-572A-126E-1C64D4DCA5D8}"/>
              </a:ext>
            </a:extLst>
          </p:cNvPr>
          <p:cNvSpPr/>
          <p:nvPr/>
        </p:nvSpPr>
        <p:spPr>
          <a:xfrm>
            <a:off x="94593" y="3626069"/>
            <a:ext cx="882869" cy="45194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1C189221-81B8-AB8B-0968-7FC65D770F96}"/>
              </a:ext>
            </a:extLst>
          </p:cNvPr>
          <p:cNvCxnSpPr/>
          <p:nvPr/>
        </p:nvCxnSpPr>
        <p:spPr>
          <a:xfrm flipH="1" flipV="1">
            <a:off x="1051034" y="4078015"/>
            <a:ext cx="945932" cy="36786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0611028-FB87-695A-40F8-EDE1B03C41D5}"/>
              </a:ext>
            </a:extLst>
          </p:cNvPr>
          <p:cNvSpPr txBox="1"/>
          <p:nvPr/>
        </p:nvSpPr>
        <p:spPr>
          <a:xfrm>
            <a:off x="1996966" y="4445876"/>
            <a:ext cx="3804745" cy="1477328"/>
          </a:xfrm>
          <a:prstGeom prst="rect">
            <a:avLst/>
          </a:prstGeom>
          <a:noFill/>
        </p:spPr>
        <p:txBody>
          <a:bodyPr wrap="square" rtlCol="0">
            <a:spAutoFit/>
          </a:bodyPr>
          <a:lstStyle/>
          <a:p>
            <a:r>
              <a:rPr lang="en-US" dirty="0">
                <a:solidFill>
                  <a:srgbClr val="FF0000"/>
                </a:solidFill>
              </a:rPr>
              <a:t>Ensure, you click submit at the bottom of the screen. If you exit without clicking submit, you must return and complete the process by clicking this button.</a:t>
            </a:r>
          </a:p>
        </p:txBody>
      </p:sp>
    </p:spTree>
    <p:extLst>
      <p:ext uri="{BB962C8B-B14F-4D97-AF65-F5344CB8AC3E}">
        <p14:creationId xmlns:p14="http://schemas.microsoft.com/office/powerpoint/2010/main" val="3505825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63E8A1F-32EA-4425-B218-1807AA29A4D8}"/>
              </a:ext>
            </a:extLst>
          </p:cNvPr>
          <p:cNvPicPr>
            <a:picLocks noChangeAspect="1"/>
          </p:cNvPicPr>
          <p:nvPr/>
        </p:nvPicPr>
        <p:blipFill>
          <a:blip r:embed="rId2"/>
          <a:stretch>
            <a:fillRect/>
          </a:stretch>
        </p:blipFill>
        <p:spPr>
          <a:xfrm>
            <a:off x="0" y="1728787"/>
            <a:ext cx="11763375" cy="3400425"/>
          </a:xfrm>
          <a:prstGeom prst="rect">
            <a:avLst/>
          </a:prstGeom>
        </p:spPr>
      </p:pic>
    </p:spTree>
    <p:extLst>
      <p:ext uri="{BB962C8B-B14F-4D97-AF65-F5344CB8AC3E}">
        <p14:creationId xmlns:p14="http://schemas.microsoft.com/office/powerpoint/2010/main" val="756697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4C3345-F668-E26F-B18C-37E900148158}"/>
              </a:ext>
            </a:extLst>
          </p:cNvPr>
          <p:cNvPicPr>
            <a:picLocks noChangeAspect="1"/>
          </p:cNvPicPr>
          <p:nvPr/>
        </p:nvPicPr>
        <p:blipFill>
          <a:blip r:embed="rId2"/>
          <a:stretch>
            <a:fillRect/>
          </a:stretch>
        </p:blipFill>
        <p:spPr>
          <a:xfrm>
            <a:off x="0" y="0"/>
            <a:ext cx="12192000" cy="5526033"/>
          </a:xfrm>
          <a:prstGeom prst="rect">
            <a:avLst/>
          </a:prstGeom>
        </p:spPr>
      </p:pic>
      <p:sp>
        <p:nvSpPr>
          <p:cNvPr id="4" name="Rectangle 3">
            <a:extLst>
              <a:ext uri="{FF2B5EF4-FFF2-40B4-BE49-F238E27FC236}">
                <a16:creationId xmlns:a16="http://schemas.microsoft.com/office/drawing/2014/main" id="{EAD4EF61-3545-D8FA-B5CE-E5EEC0458ED4}"/>
              </a:ext>
            </a:extLst>
          </p:cNvPr>
          <p:cNvSpPr/>
          <p:nvPr/>
        </p:nvSpPr>
        <p:spPr>
          <a:xfrm>
            <a:off x="346841" y="1008993"/>
            <a:ext cx="1219200" cy="3153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F5087A8-E2C2-8AC9-5D1C-1479A87E3EA8}"/>
              </a:ext>
            </a:extLst>
          </p:cNvPr>
          <p:cNvSpPr/>
          <p:nvPr/>
        </p:nvSpPr>
        <p:spPr>
          <a:xfrm>
            <a:off x="346841" y="2605361"/>
            <a:ext cx="2375338" cy="3153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6E2D9-6260-A349-C9F0-ECEE80C1C33A}"/>
              </a:ext>
            </a:extLst>
          </p:cNvPr>
          <p:cNvSpPr/>
          <p:nvPr/>
        </p:nvSpPr>
        <p:spPr>
          <a:xfrm>
            <a:off x="346841" y="3886419"/>
            <a:ext cx="1376856" cy="3153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F566B12-1021-2FC5-D214-E4E011851414}"/>
              </a:ext>
            </a:extLst>
          </p:cNvPr>
          <p:cNvSpPr/>
          <p:nvPr/>
        </p:nvSpPr>
        <p:spPr>
          <a:xfrm>
            <a:off x="4440620" y="1014248"/>
            <a:ext cx="1655380" cy="3153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2E5D423-79CC-7CEA-445A-EB81500780E9}"/>
              </a:ext>
            </a:extLst>
          </p:cNvPr>
          <p:cNvSpPr/>
          <p:nvPr/>
        </p:nvSpPr>
        <p:spPr>
          <a:xfrm>
            <a:off x="4440620" y="2605361"/>
            <a:ext cx="1219200" cy="2324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D72A01B-FE93-6936-46EB-4547EDD5F581}"/>
              </a:ext>
            </a:extLst>
          </p:cNvPr>
          <p:cNvSpPr/>
          <p:nvPr/>
        </p:nvSpPr>
        <p:spPr>
          <a:xfrm>
            <a:off x="4440620" y="3862553"/>
            <a:ext cx="1376856" cy="3153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5F894A3-AD4F-B2D7-72B0-9E3865802A08}"/>
              </a:ext>
            </a:extLst>
          </p:cNvPr>
          <p:cNvSpPr/>
          <p:nvPr/>
        </p:nvSpPr>
        <p:spPr>
          <a:xfrm>
            <a:off x="10815144" y="84084"/>
            <a:ext cx="1376856" cy="19969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784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79F6-769E-BE16-CBFB-7ECF454B1586}"/>
              </a:ext>
            </a:extLst>
          </p:cNvPr>
          <p:cNvSpPr>
            <a:spLocks noGrp="1"/>
          </p:cNvSpPr>
          <p:nvPr>
            <p:ph type="title"/>
          </p:nvPr>
        </p:nvSpPr>
        <p:spPr>
          <a:xfrm>
            <a:off x="677334" y="609600"/>
            <a:ext cx="8596668" cy="743712"/>
          </a:xfrm>
        </p:spPr>
        <p:txBody>
          <a:bodyPr/>
          <a:lstStyle/>
          <a:p>
            <a:pPr algn="ctr"/>
            <a:r>
              <a:rPr lang="en-US" dirty="0"/>
              <a:t>Agiloft Technical Assistance</a:t>
            </a:r>
          </a:p>
        </p:txBody>
      </p:sp>
      <p:sp>
        <p:nvSpPr>
          <p:cNvPr id="3" name="Content Placeholder 2">
            <a:extLst>
              <a:ext uri="{FF2B5EF4-FFF2-40B4-BE49-F238E27FC236}">
                <a16:creationId xmlns:a16="http://schemas.microsoft.com/office/drawing/2014/main" id="{5DCBD03E-5182-1EC9-36C5-F1A96A56FEDE}"/>
              </a:ext>
            </a:extLst>
          </p:cNvPr>
          <p:cNvSpPr>
            <a:spLocks noGrp="1"/>
          </p:cNvSpPr>
          <p:nvPr>
            <p:ph idx="1"/>
          </p:nvPr>
        </p:nvSpPr>
        <p:spPr>
          <a:xfrm>
            <a:off x="677334" y="1353313"/>
            <a:ext cx="8596668" cy="4688050"/>
          </a:xfrm>
        </p:spPr>
        <p:txBody>
          <a:bodyPr/>
          <a:lstStyle/>
          <a:p>
            <a:pPr marL="0" indent="0">
              <a:buNone/>
            </a:pPr>
            <a:r>
              <a:rPr lang="en-US" dirty="0"/>
              <a:t>For questions related to Vendor Registration in Agiloft, please contact us as shown below:</a:t>
            </a:r>
          </a:p>
          <a:p>
            <a:endParaRPr lang="en-US" dirty="0"/>
          </a:p>
          <a:p>
            <a:endParaRPr lang="en-US" dirty="0"/>
          </a:p>
          <a:p>
            <a:pPr marL="0" indent="0" algn="ctr">
              <a:buNone/>
            </a:pPr>
            <a:r>
              <a:rPr lang="en-US" sz="4800" dirty="0"/>
              <a:t>Email:		</a:t>
            </a:r>
            <a:r>
              <a:rPr lang="en-US" sz="4800" dirty="0">
                <a:hlinkClick r:id="rId2"/>
              </a:rPr>
              <a:t>agiloft@coj.net</a:t>
            </a:r>
            <a:endParaRPr lang="en-US" sz="4800" dirty="0"/>
          </a:p>
          <a:p>
            <a:pPr marL="0" indent="0" algn="ctr">
              <a:buNone/>
            </a:pPr>
            <a:r>
              <a:rPr lang="en-US" sz="4800" dirty="0"/>
              <a:t>Phone:		255-4410</a:t>
            </a:r>
          </a:p>
        </p:txBody>
      </p:sp>
      <p:pic>
        <p:nvPicPr>
          <p:cNvPr id="4" name="Picture 3">
            <a:extLst>
              <a:ext uri="{FF2B5EF4-FFF2-40B4-BE49-F238E27FC236}">
                <a16:creationId xmlns:a16="http://schemas.microsoft.com/office/drawing/2014/main" id="{429501CD-F611-0F27-EFAB-A286AF61AAB1}"/>
              </a:ext>
            </a:extLst>
          </p:cNvPr>
          <p:cNvPicPr>
            <a:picLocks noChangeAspect="1"/>
          </p:cNvPicPr>
          <p:nvPr/>
        </p:nvPicPr>
        <p:blipFill>
          <a:blip r:embed="rId3"/>
          <a:stretch>
            <a:fillRect/>
          </a:stretch>
        </p:blipFill>
        <p:spPr>
          <a:xfrm>
            <a:off x="6859984" y="4536044"/>
            <a:ext cx="2414018" cy="800075"/>
          </a:xfrm>
          <a:prstGeom prst="rect">
            <a:avLst/>
          </a:prstGeom>
        </p:spPr>
      </p:pic>
      <p:pic>
        <p:nvPicPr>
          <p:cNvPr id="5" name="Picture 4" descr="Logo, company name&#10;&#10;Description automatically generated">
            <a:extLst>
              <a:ext uri="{FF2B5EF4-FFF2-40B4-BE49-F238E27FC236}">
                <a16:creationId xmlns:a16="http://schemas.microsoft.com/office/drawing/2014/main" id="{98FB85AA-59EE-BFAB-732B-E8D16C69C7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4905" y="4383443"/>
            <a:ext cx="1037838" cy="1105279"/>
          </a:xfrm>
          <a:prstGeom prst="rect">
            <a:avLst/>
          </a:prstGeom>
        </p:spPr>
      </p:pic>
      <p:sp>
        <p:nvSpPr>
          <p:cNvPr id="6" name="TextBox 5">
            <a:extLst>
              <a:ext uri="{FF2B5EF4-FFF2-40B4-BE49-F238E27FC236}">
                <a16:creationId xmlns:a16="http://schemas.microsoft.com/office/drawing/2014/main" id="{F7F07F97-0DE6-E787-CA52-AD26DEC1836D}"/>
              </a:ext>
            </a:extLst>
          </p:cNvPr>
          <p:cNvSpPr txBox="1"/>
          <p:nvPr/>
        </p:nvSpPr>
        <p:spPr>
          <a:xfrm>
            <a:off x="677334" y="2145746"/>
            <a:ext cx="9133495" cy="646331"/>
          </a:xfrm>
          <a:prstGeom prst="rect">
            <a:avLst/>
          </a:prstGeom>
          <a:noFill/>
        </p:spPr>
        <p:txBody>
          <a:bodyPr wrap="square" rtlCol="0">
            <a:spAutoFit/>
          </a:bodyPr>
          <a:lstStyle/>
          <a:p>
            <a:r>
              <a:rPr lang="en-US" dirty="0">
                <a:highlight>
                  <a:srgbClr val="FFFF00"/>
                </a:highlight>
              </a:rPr>
              <a:t>All providers funded by KHA or who would like to be funded by KHA must be registered in Agiloft.</a:t>
            </a:r>
          </a:p>
        </p:txBody>
      </p:sp>
    </p:spTree>
    <p:extLst>
      <p:ext uri="{BB962C8B-B14F-4D97-AF65-F5344CB8AC3E}">
        <p14:creationId xmlns:p14="http://schemas.microsoft.com/office/powerpoint/2010/main" val="12410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7B70-98B4-C850-7D3D-AF184CF0B209}"/>
              </a:ext>
            </a:extLst>
          </p:cNvPr>
          <p:cNvSpPr>
            <a:spLocks noGrp="1"/>
          </p:cNvSpPr>
          <p:nvPr>
            <p:ph type="title"/>
          </p:nvPr>
        </p:nvSpPr>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26690A4B-C72E-05A5-7DDB-E110658BF556}"/>
              </a:ext>
            </a:extLst>
          </p:cNvPr>
          <p:cNvSpPr>
            <a:spLocks noGrp="1"/>
          </p:cNvSpPr>
          <p:nvPr>
            <p:ph idx="1"/>
          </p:nvPr>
        </p:nvSpPr>
        <p:spPr>
          <a:xfrm>
            <a:off x="119550" y="1660126"/>
            <a:ext cx="10030290" cy="3880773"/>
          </a:xfrm>
        </p:spPr>
        <p:txBody>
          <a:bodyPr>
            <a:normAutofit fontScale="92500" lnSpcReduction="20000"/>
          </a:bodyPr>
          <a:lstStyle/>
          <a:p>
            <a:r>
              <a:rPr lang="en-US" sz="2400" b="1" i="1" dirty="0"/>
              <a:t>What is Agiloft?</a:t>
            </a:r>
          </a:p>
          <a:p>
            <a:pPr lvl="1"/>
            <a:r>
              <a:rPr lang="en-US" dirty="0"/>
              <a:t>A cloud-based </a:t>
            </a:r>
            <a:r>
              <a:rPr lang="en-US" i="1" dirty="0"/>
              <a:t>Contract Lifecycle Management </a:t>
            </a:r>
            <a:r>
              <a:rPr lang="en-US" dirty="0"/>
              <a:t>solution helps to automate workflows associated with initiating, executing and monitoring contractual agreements and supporting documentation.</a:t>
            </a:r>
          </a:p>
          <a:p>
            <a:pPr lvl="1"/>
            <a:r>
              <a:rPr lang="en-US" dirty="0"/>
              <a:t>Agiloft as implemented for the Kids Hope Alliance integrates DocuSign for e-signatures. </a:t>
            </a:r>
          </a:p>
          <a:p>
            <a:r>
              <a:rPr lang="en-US" sz="2400" b="1" i="1" dirty="0"/>
              <a:t>Why do I need to register in Agiloft?</a:t>
            </a:r>
          </a:p>
          <a:p>
            <a:pPr lvl="1"/>
            <a:r>
              <a:rPr lang="en-US" dirty="0"/>
              <a:t>All Kids Hope Alliance contracts are now created, processed and maintained within the Agiloft system.</a:t>
            </a:r>
          </a:p>
          <a:p>
            <a:pPr lvl="1"/>
            <a:r>
              <a:rPr lang="en-US" dirty="0"/>
              <a:t>All future KHA Request for Proposal (RFP) initiatives will originate from and be scored within Agiloft. However, the current City Procurement requirements have not changed in terms of submitting the RFP application in person. </a:t>
            </a:r>
          </a:p>
          <a:p>
            <a:r>
              <a:rPr lang="en-US" sz="2400" b="1" i="1" dirty="0"/>
              <a:t>Will my organization still need to be registered in the City’s 1Cloud Supplier Portal?</a:t>
            </a:r>
          </a:p>
          <a:p>
            <a:pPr lvl="1"/>
            <a:r>
              <a:rPr lang="en-US" dirty="0"/>
              <a:t>Yes, all vendors/suppliers MUST be registered in 1Cloud. Agiloft is a contract management system and DOES NOT replace the City’s supplier portal known as 1Cloud.</a:t>
            </a:r>
          </a:p>
        </p:txBody>
      </p:sp>
      <p:pic>
        <p:nvPicPr>
          <p:cNvPr id="5" name="Picture 4">
            <a:extLst>
              <a:ext uri="{FF2B5EF4-FFF2-40B4-BE49-F238E27FC236}">
                <a16:creationId xmlns:a16="http://schemas.microsoft.com/office/drawing/2014/main" id="{1F164B35-F46B-80BF-58CB-049DBA79571A}"/>
              </a:ext>
            </a:extLst>
          </p:cNvPr>
          <p:cNvPicPr>
            <a:picLocks noChangeAspect="1"/>
          </p:cNvPicPr>
          <p:nvPr/>
        </p:nvPicPr>
        <p:blipFill>
          <a:blip r:embed="rId2"/>
          <a:stretch>
            <a:fillRect/>
          </a:stretch>
        </p:blipFill>
        <p:spPr>
          <a:xfrm>
            <a:off x="4462270" y="209562"/>
            <a:ext cx="2414018" cy="800075"/>
          </a:xfrm>
          <a:prstGeom prst="rect">
            <a:avLst/>
          </a:prstGeom>
        </p:spPr>
      </p:pic>
      <p:pic>
        <p:nvPicPr>
          <p:cNvPr id="7" name="Picture 6" descr="Logo, company name&#10;&#10;Description automatically generated">
            <a:extLst>
              <a:ext uri="{FF2B5EF4-FFF2-40B4-BE49-F238E27FC236}">
                <a16:creationId xmlns:a16="http://schemas.microsoft.com/office/drawing/2014/main" id="{90572AED-8CF2-A167-1072-C875AD0364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367" y="154809"/>
            <a:ext cx="1037838" cy="1105279"/>
          </a:xfrm>
          <a:prstGeom prst="rect">
            <a:avLst/>
          </a:prstGeom>
        </p:spPr>
      </p:pic>
    </p:spTree>
    <p:extLst>
      <p:ext uri="{BB962C8B-B14F-4D97-AF65-F5344CB8AC3E}">
        <p14:creationId xmlns:p14="http://schemas.microsoft.com/office/powerpoint/2010/main" val="285194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D854E-26E5-C4D9-5426-691161C8BA42}"/>
              </a:ext>
            </a:extLst>
          </p:cNvPr>
          <p:cNvSpPr>
            <a:spLocks noGrp="1"/>
          </p:cNvSpPr>
          <p:nvPr>
            <p:ph type="title"/>
          </p:nvPr>
        </p:nvSpPr>
        <p:spPr>
          <a:xfrm>
            <a:off x="677334" y="609600"/>
            <a:ext cx="8596668" cy="670560"/>
          </a:xfrm>
        </p:spPr>
        <p:txBody>
          <a:bodyPr/>
          <a:lstStyle/>
          <a:p>
            <a:pPr algn="ctr"/>
            <a:r>
              <a:rPr lang="en-US" dirty="0"/>
              <a:t>Vendor Self Registration Steps</a:t>
            </a:r>
          </a:p>
        </p:txBody>
      </p:sp>
      <p:sp>
        <p:nvSpPr>
          <p:cNvPr id="3" name="Content Placeholder 2">
            <a:extLst>
              <a:ext uri="{FF2B5EF4-FFF2-40B4-BE49-F238E27FC236}">
                <a16:creationId xmlns:a16="http://schemas.microsoft.com/office/drawing/2014/main" id="{D00D58BD-DBAE-18B2-8FC5-FA90E0948396}"/>
              </a:ext>
            </a:extLst>
          </p:cNvPr>
          <p:cNvSpPr>
            <a:spLocks noGrp="1"/>
          </p:cNvSpPr>
          <p:nvPr>
            <p:ph idx="1"/>
          </p:nvPr>
        </p:nvSpPr>
        <p:spPr>
          <a:xfrm>
            <a:off x="677334" y="1545337"/>
            <a:ext cx="8596668" cy="4496026"/>
          </a:xfrm>
        </p:spPr>
        <p:txBody>
          <a:bodyPr/>
          <a:lstStyle/>
          <a:p>
            <a:pPr>
              <a:buFont typeface="+mj-lt"/>
              <a:buAutoNum type="arabicPeriod"/>
            </a:pPr>
            <a:r>
              <a:rPr lang="en-US" dirty="0"/>
              <a:t>Enter your Organizational, name and contact information into the Agiloft new External User page.</a:t>
            </a:r>
          </a:p>
          <a:p>
            <a:pPr>
              <a:buFont typeface="+mj-lt"/>
              <a:buAutoNum type="arabicPeriod"/>
            </a:pPr>
            <a:r>
              <a:rPr lang="en-US" dirty="0"/>
              <a:t>Receive a verification email with link back to the Agiloft system.</a:t>
            </a:r>
          </a:p>
          <a:p>
            <a:pPr>
              <a:buFont typeface="+mj-lt"/>
              <a:buAutoNum type="arabicPeriod"/>
            </a:pPr>
            <a:r>
              <a:rPr lang="en-US" dirty="0"/>
              <a:t>Complete your Organizational profile page from email link.</a:t>
            </a:r>
          </a:p>
          <a:p>
            <a:pPr>
              <a:buFont typeface="+mj-lt"/>
              <a:buAutoNum type="arabicPeriod"/>
            </a:pPr>
            <a:r>
              <a:rPr lang="en-US" dirty="0"/>
              <a:t>Logout and bookmark the Agiloft portal.</a:t>
            </a:r>
          </a:p>
          <a:p>
            <a:pPr>
              <a:buFont typeface="+mj-lt"/>
              <a:buAutoNum type="arabicPeriod"/>
            </a:pPr>
            <a:r>
              <a:rPr lang="en-US" dirty="0"/>
              <a:t>Receive the confirmation email that your organization is now active (3 hours).</a:t>
            </a:r>
          </a:p>
          <a:p>
            <a:pPr>
              <a:buFont typeface="+mj-lt"/>
              <a:buAutoNum type="arabicPeriod"/>
            </a:pPr>
            <a:r>
              <a:rPr lang="en-US" dirty="0"/>
              <a:t>Confirm that you can successfully login to your Agiloft account.</a:t>
            </a:r>
          </a:p>
          <a:p>
            <a:pPr>
              <a:buFont typeface="+mj-lt"/>
              <a:buAutoNum type="arabicPeriod"/>
            </a:pPr>
            <a:r>
              <a:rPr lang="en-US" dirty="0"/>
              <a:t>Stand by for next steps from KHA.  </a:t>
            </a:r>
          </a:p>
        </p:txBody>
      </p:sp>
    </p:spTree>
    <p:extLst>
      <p:ext uri="{BB962C8B-B14F-4D97-AF65-F5344CB8AC3E}">
        <p14:creationId xmlns:p14="http://schemas.microsoft.com/office/powerpoint/2010/main" val="112878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A6E47-467B-A5F5-4A89-E08B8D4F9986}"/>
              </a:ext>
            </a:extLst>
          </p:cNvPr>
          <p:cNvSpPr>
            <a:spLocks noGrp="1"/>
          </p:cNvSpPr>
          <p:nvPr>
            <p:ph type="title"/>
          </p:nvPr>
        </p:nvSpPr>
        <p:spPr>
          <a:xfrm>
            <a:off x="1797666" y="469588"/>
            <a:ext cx="8596668" cy="1320800"/>
          </a:xfrm>
        </p:spPr>
        <p:txBody>
          <a:bodyPr/>
          <a:lstStyle/>
          <a:p>
            <a:pPr algn="ctr"/>
            <a:r>
              <a:rPr lang="en-US" dirty="0"/>
              <a:t>Agiloft</a:t>
            </a:r>
          </a:p>
        </p:txBody>
      </p:sp>
      <p:pic>
        <p:nvPicPr>
          <p:cNvPr id="4" name="Picture 3" descr="Qr code&#10;&#10;Description automatically generated">
            <a:extLst>
              <a:ext uri="{FF2B5EF4-FFF2-40B4-BE49-F238E27FC236}">
                <a16:creationId xmlns:a16="http://schemas.microsoft.com/office/drawing/2014/main" id="{8EC688D2-8D2A-BB5B-3A62-DE6FCEB6B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0655" y="1954980"/>
            <a:ext cx="2250689" cy="2250689"/>
          </a:xfrm>
          <a:prstGeom prst="rect">
            <a:avLst/>
          </a:prstGeom>
        </p:spPr>
      </p:pic>
      <p:sp>
        <p:nvSpPr>
          <p:cNvPr id="6" name="TextBox 5">
            <a:extLst>
              <a:ext uri="{FF2B5EF4-FFF2-40B4-BE49-F238E27FC236}">
                <a16:creationId xmlns:a16="http://schemas.microsoft.com/office/drawing/2014/main" id="{72081E3E-7F0D-FE17-D700-3F4761AA952B}"/>
              </a:ext>
            </a:extLst>
          </p:cNvPr>
          <p:cNvSpPr txBox="1"/>
          <p:nvPr/>
        </p:nvSpPr>
        <p:spPr>
          <a:xfrm>
            <a:off x="3803904" y="1029404"/>
            <a:ext cx="5212080" cy="646331"/>
          </a:xfrm>
          <a:prstGeom prst="rect">
            <a:avLst/>
          </a:prstGeom>
          <a:noFill/>
        </p:spPr>
        <p:txBody>
          <a:bodyPr wrap="square">
            <a:spAutoFit/>
          </a:bodyPr>
          <a:lstStyle/>
          <a:p>
            <a:r>
              <a:rPr lang="en-US" sz="3600" dirty="0">
                <a:solidFill>
                  <a:srgbClr val="3FCDE7"/>
                </a:solidFill>
                <a:effectLst/>
                <a:latin typeface="Calibri" panose="020F0502020204030204" pitchFamily="34" charset="0"/>
                <a:hlinkClick r:id="rId3">
                  <a:extLst>
                    <a:ext uri="{A12FA001-AC4F-418D-AE19-62706E023703}">
                      <ahyp:hlinkClr xmlns:ahyp="http://schemas.microsoft.com/office/drawing/2018/hyperlinkcolor" val="tx"/>
                    </a:ext>
                  </a:extLst>
                </a:hlinkClick>
              </a:rPr>
              <a:t>Vendor Self </a:t>
            </a:r>
            <a:r>
              <a:rPr lang="en-US" sz="3600" dirty="0">
                <a:solidFill>
                  <a:schemeClr val="accent1"/>
                </a:solidFill>
                <a:effectLst/>
                <a:latin typeface="Calibri" panose="020F0502020204030204" pitchFamily="34" charset="0"/>
                <a:hlinkClick r:id="rId3">
                  <a:extLst>
                    <a:ext uri="{A12FA001-AC4F-418D-AE19-62706E023703}">
                      <ahyp:hlinkClr xmlns:ahyp="http://schemas.microsoft.com/office/drawing/2018/hyperlinkcolor" val="tx"/>
                    </a:ext>
                  </a:extLst>
                </a:hlinkClick>
              </a:rPr>
              <a:t>Registration</a:t>
            </a:r>
            <a:endParaRPr lang="en-US" sz="3600" dirty="0">
              <a:solidFill>
                <a:schemeClr val="accent1"/>
              </a:solidFill>
            </a:endParaRPr>
          </a:p>
        </p:txBody>
      </p:sp>
      <p:sp>
        <p:nvSpPr>
          <p:cNvPr id="10" name="TextBox 9">
            <a:extLst>
              <a:ext uri="{FF2B5EF4-FFF2-40B4-BE49-F238E27FC236}">
                <a16:creationId xmlns:a16="http://schemas.microsoft.com/office/drawing/2014/main" id="{823461E9-AF82-1259-C718-CA2778DCE33B}"/>
              </a:ext>
            </a:extLst>
          </p:cNvPr>
          <p:cNvSpPr txBox="1"/>
          <p:nvPr/>
        </p:nvSpPr>
        <p:spPr>
          <a:xfrm>
            <a:off x="3566160" y="5690096"/>
            <a:ext cx="4983480" cy="276999"/>
          </a:xfrm>
          <a:prstGeom prst="rect">
            <a:avLst/>
          </a:prstGeom>
          <a:noFill/>
        </p:spPr>
        <p:txBody>
          <a:bodyPr wrap="square" rtlCol="0">
            <a:spAutoFit/>
          </a:bodyPr>
          <a:lstStyle/>
          <a:p>
            <a:r>
              <a:rPr lang="en-US" sz="1200" dirty="0"/>
              <a:t>https://www.kidshopealliance.org/Providers/Provider-Resources.aspx</a:t>
            </a:r>
          </a:p>
        </p:txBody>
      </p:sp>
      <p:sp>
        <p:nvSpPr>
          <p:cNvPr id="3" name="TextBox 2">
            <a:extLst>
              <a:ext uri="{FF2B5EF4-FFF2-40B4-BE49-F238E27FC236}">
                <a16:creationId xmlns:a16="http://schemas.microsoft.com/office/drawing/2014/main" id="{D265494A-37E8-4F88-8280-CA33F759CBAE}"/>
              </a:ext>
            </a:extLst>
          </p:cNvPr>
          <p:cNvSpPr txBox="1"/>
          <p:nvPr/>
        </p:nvSpPr>
        <p:spPr>
          <a:xfrm>
            <a:off x="1325880" y="2304288"/>
            <a:ext cx="1920240" cy="2031325"/>
          </a:xfrm>
          <a:prstGeom prst="rect">
            <a:avLst/>
          </a:prstGeom>
          <a:noFill/>
          <a:ln w="38100">
            <a:solidFill>
              <a:srgbClr val="FF0000"/>
            </a:solidFill>
          </a:ln>
        </p:spPr>
        <p:txBody>
          <a:bodyPr wrap="square" rtlCol="0">
            <a:spAutoFit/>
          </a:bodyPr>
          <a:lstStyle/>
          <a:p>
            <a:r>
              <a:rPr lang="en-US" dirty="0"/>
              <a:t>Register your organization here. Only 1 Agiloft user account is needed to utilize Agiloft.</a:t>
            </a:r>
          </a:p>
        </p:txBody>
      </p:sp>
      <p:cxnSp>
        <p:nvCxnSpPr>
          <p:cNvPr id="7" name="Straight Arrow Connector 6">
            <a:extLst>
              <a:ext uri="{FF2B5EF4-FFF2-40B4-BE49-F238E27FC236}">
                <a16:creationId xmlns:a16="http://schemas.microsoft.com/office/drawing/2014/main" id="{905CF9FF-F1A5-F855-F04C-2848223B5461}"/>
              </a:ext>
            </a:extLst>
          </p:cNvPr>
          <p:cNvCxnSpPr/>
          <p:nvPr/>
        </p:nvCxnSpPr>
        <p:spPr>
          <a:xfrm>
            <a:off x="3410712" y="3236976"/>
            <a:ext cx="1399032"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E3AD859-8293-9B0D-60B8-8C389E830FE2}"/>
              </a:ext>
            </a:extLst>
          </p:cNvPr>
          <p:cNvSpPr txBox="1"/>
          <p:nvPr/>
        </p:nvSpPr>
        <p:spPr>
          <a:xfrm>
            <a:off x="3630168" y="5318929"/>
            <a:ext cx="4087368" cy="369332"/>
          </a:xfrm>
          <a:prstGeom prst="rect">
            <a:avLst/>
          </a:prstGeom>
          <a:noFill/>
          <a:ln w="38100">
            <a:solidFill>
              <a:srgbClr val="FF0000"/>
            </a:solidFill>
          </a:ln>
        </p:spPr>
        <p:txBody>
          <a:bodyPr wrap="square" rtlCol="0">
            <a:spAutoFit/>
          </a:bodyPr>
          <a:lstStyle/>
          <a:p>
            <a:r>
              <a:rPr lang="en-US" dirty="0"/>
              <a:t>Agiloft Resources on the KHA website:</a:t>
            </a:r>
          </a:p>
        </p:txBody>
      </p:sp>
      <p:sp>
        <p:nvSpPr>
          <p:cNvPr id="11" name="TextBox 10">
            <a:extLst>
              <a:ext uri="{FF2B5EF4-FFF2-40B4-BE49-F238E27FC236}">
                <a16:creationId xmlns:a16="http://schemas.microsoft.com/office/drawing/2014/main" id="{FFE646A5-E570-E531-8F84-3C37AAC162C2}"/>
              </a:ext>
            </a:extLst>
          </p:cNvPr>
          <p:cNvSpPr txBox="1"/>
          <p:nvPr/>
        </p:nvSpPr>
        <p:spPr>
          <a:xfrm>
            <a:off x="1797666" y="4719569"/>
            <a:ext cx="8330184" cy="369332"/>
          </a:xfrm>
          <a:prstGeom prst="rect">
            <a:avLst/>
          </a:prstGeom>
          <a:noFill/>
        </p:spPr>
        <p:txBody>
          <a:bodyPr wrap="square">
            <a:spAutoFit/>
          </a:bodyPr>
          <a:lstStyle/>
          <a:p>
            <a:pPr marL="525463" lvl="1" indent="-342900"/>
            <a:r>
              <a:rPr lang="en-US" dirty="0"/>
              <a:t>YouTube Video – How to register in Agiloft:  </a:t>
            </a:r>
            <a:r>
              <a:rPr lang="en-US" sz="1800" u="sng" dirty="0">
                <a:solidFill>
                  <a:srgbClr val="0563C1"/>
                </a:solidFill>
                <a:effectLst/>
                <a:latin typeface="Calibri" panose="020F0502020204030204" pitchFamily="34" charset="0"/>
                <a:ea typeface="Calibri" panose="020F0502020204030204" pitchFamily="34" charset="0"/>
                <a:hlinkClick r:id="rId4"/>
              </a:rPr>
              <a:t>https://youtu.be/9R223bLfFfo</a:t>
            </a:r>
            <a:endParaRPr lang="en-US" sz="1800" dirty="0">
              <a:effectLst/>
              <a:latin typeface="Calibri" panose="020F0502020204030204" pitchFamily="34" charset="0"/>
              <a:ea typeface="Calibri" panose="020F0502020204030204" pitchFamily="34" charset="0"/>
            </a:endParaRPr>
          </a:p>
        </p:txBody>
      </p:sp>
      <p:cxnSp>
        <p:nvCxnSpPr>
          <p:cNvPr id="13" name="Straight Arrow Connector 12">
            <a:extLst>
              <a:ext uri="{FF2B5EF4-FFF2-40B4-BE49-F238E27FC236}">
                <a16:creationId xmlns:a16="http://schemas.microsoft.com/office/drawing/2014/main" id="{176F224C-E899-4B1D-FFC7-CD1D5E250031}"/>
              </a:ext>
            </a:extLst>
          </p:cNvPr>
          <p:cNvCxnSpPr/>
          <p:nvPr/>
        </p:nvCxnSpPr>
        <p:spPr>
          <a:xfrm>
            <a:off x="10488168" y="950976"/>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9599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B625E65-4B3E-D6E4-86BB-D828DB2C1EF9}"/>
              </a:ext>
            </a:extLst>
          </p:cNvPr>
          <p:cNvPicPr>
            <a:picLocks noChangeAspect="1"/>
          </p:cNvPicPr>
          <p:nvPr/>
        </p:nvPicPr>
        <p:blipFill>
          <a:blip r:embed="rId2"/>
          <a:stretch>
            <a:fillRect/>
          </a:stretch>
        </p:blipFill>
        <p:spPr>
          <a:xfrm>
            <a:off x="0" y="-2655"/>
            <a:ext cx="11374244" cy="6860655"/>
          </a:xfrm>
          <a:prstGeom prst="rect">
            <a:avLst/>
          </a:prstGeom>
        </p:spPr>
      </p:pic>
      <p:sp>
        <p:nvSpPr>
          <p:cNvPr id="4" name="Rectangle 3">
            <a:extLst>
              <a:ext uri="{FF2B5EF4-FFF2-40B4-BE49-F238E27FC236}">
                <a16:creationId xmlns:a16="http://schemas.microsoft.com/office/drawing/2014/main" id="{0030524C-C831-63A3-559A-7DA26D0A7948}"/>
              </a:ext>
            </a:extLst>
          </p:cNvPr>
          <p:cNvSpPr/>
          <p:nvPr/>
        </p:nvSpPr>
        <p:spPr>
          <a:xfrm>
            <a:off x="156117" y="3282696"/>
            <a:ext cx="1148576" cy="274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1B4D4B26-79E6-5578-0405-B79490E78B07}"/>
              </a:ext>
            </a:extLst>
          </p:cNvPr>
          <p:cNvSpPr/>
          <p:nvPr/>
        </p:nvSpPr>
        <p:spPr>
          <a:xfrm>
            <a:off x="156117" y="5455920"/>
            <a:ext cx="1148576" cy="274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97B7211A-16F3-59A7-D0FE-A633088856F3}"/>
              </a:ext>
            </a:extLst>
          </p:cNvPr>
          <p:cNvSpPr/>
          <p:nvPr/>
        </p:nvSpPr>
        <p:spPr>
          <a:xfrm>
            <a:off x="5190892" y="5455920"/>
            <a:ext cx="1731116" cy="6705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a:extLst>
              <a:ext uri="{FF2B5EF4-FFF2-40B4-BE49-F238E27FC236}">
                <a16:creationId xmlns:a16="http://schemas.microsoft.com/office/drawing/2014/main" id="{77B691C9-C02E-7AB3-0DCD-2120CD4E64E6}"/>
              </a:ext>
            </a:extLst>
          </p:cNvPr>
          <p:cNvSpPr/>
          <p:nvPr/>
        </p:nvSpPr>
        <p:spPr>
          <a:xfrm>
            <a:off x="5190892" y="2801112"/>
            <a:ext cx="1401932" cy="274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63463CE6-FFD1-90EA-B593-443C6EB50843}"/>
              </a:ext>
            </a:extLst>
          </p:cNvPr>
          <p:cNvSpPr txBox="1"/>
          <p:nvPr/>
        </p:nvSpPr>
        <p:spPr>
          <a:xfrm>
            <a:off x="6592824" y="1207008"/>
            <a:ext cx="3026664" cy="374904"/>
          </a:xfrm>
          <a:prstGeom prst="rect">
            <a:avLst/>
          </a:prstGeom>
          <a:noFill/>
        </p:spPr>
        <p:txBody>
          <a:bodyPr wrap="square" rtlCol="0">
            <a:spAutoFit/>
          </a:bodyPr>
          <a:lstStyle/>
          <a:p>
            <a:r>
              <a:rPr lang="en-US" dirty="0">
                <a:solidFill>
                  <a:srgbClr val="FF0000"/>
                </a:solidFill>
              </a:rPr>
              <a:t>System Required Fields</a:t>
            </a:r>
          </a:p>
        </p:txBody>
      </p:sp>
      <p:sp>
        <p:nvSpPr>
          <p:cNvPr id="9" name="TextBox 8">
            <a:extLst>
              <a:ext uri="{FF2B5EF4-FFF2-40B4-BE49-F238E27FC236}">
                <a16:creationId xmlns:a16="http://schemas.microsoft.com/office/drawing/2014/main" id="{55D0B36C-9924-6093-A6D5-2DEDA95AE11A}"/>
              </a:ext>
            </a:extLst>
          </p:cNvPr>
          <p:cNvSpPr txBox="1"/>
          <p:nvPr/>
        </p:nvSpPr>
        <p:spPr>
          <a:xfrm>
            <a:off x="6592824" y="1689380"/>
            <a:ext cx="3026664" cy="374904"/>
          </a:xfrm>
          <a:prstGeom prst="rect">
            <a:avLst/>
          </a:prstGeom>
          <a:noFill/>
        </p:spPr>
        <p:txBody>
          <a:bodyPr wrap="square" rtlCol="0">
            <a:spAutoFit/>
          </a:bodyPr>
          <a:lstStyle/>
          <a:p>
            <a:r>
              <a:rPr lang="en-US" dirty="0">
                <a:solidFill>
                  <a:schemeClr val="accent3"/>
                </a:solidFill>
              </a:rPr>
              <a:t>Necessary Fields</a:t>
            </a:r>
          </a:p>
        </p:txBody>
      </p:sp>
      <p:sp>
        <p:nvSpPr>
          <p:cNvPr id="10" name="Rectangle 9">
            <a:extLst>
              <a:ext uri="{FF2B5EF4-FFF2-40B4-BE49-F238E27FC236}">
                <a16:creationId xmlns:a16="http://schemas.microsoft.com/office/drawing/2014/main" id="{2AAB7770-DCB3-BE1D-4C57-3D8CC9E2C0C8}"/>
              </a:ext>
            </a:extLst>
          </p:cNvPr>
          <p:cNvSpPr/>
          <p:nvPr/>
        </p:nvSpPr>
        <p:spPr>
          <a:xfrm>
            <a:off x="156117" y="2347354"/>
            <a:ext cx="1148576" cy="274320"/>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65A60A18-E9B2-5127-FC80-EE80ECE30E3C}"/>
              </a:ext>
            </a:extLst>
          </p:cNvPr>
          <p:cNvSpPr/>
          <p:nvPr/>
        </p:nvSpPr>
        <p:spPr>
          <a:xfrm>
            <a:off x="5190892" y="2299913"/>
            <a:ext cx="1148576" cy="274320"/>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02BAC435-B4B9-6D59-7D06-F29A72F2E7FC}"/>
              </a:ext>
            </a:extLst>
          </p:cNvPr>
          <p:cNvSpPr/>
          <p:nvPr/>
        </p:nvSpPr>
        <p:spPr>
          <a:xfrm>
            <a:off x="156117" y="2778055"/>
            <a:ext cx="1148576" cy="274320"/>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le 12">
            <a:extLst>
              <a:ext uri="{FF2B5EF4-FFF2-40B4-BE49-F238E27FC236}">
                <a16:creationId xmlns:a16="http://schemas.microsoft.com/office/drawing/2014/main" id="{C58478C2-00CB-A786-2F2A-F0CF6FD515D3}"/>
              </a:ext>
            </a:extLst>
          </p:cNvPr>
          <p:cNvSpPr/>
          <p:nvPr/>
        </p:nvSpPr>
        <p:spPr>
          <a:xfrm>
            <a:off x="156116" y="3787337"/>
            <a:ext cx="1252059" cy="274320"/>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DBCFDDAD-E75D-BCA7-6A5B-827C6406A528}"/>
              </a:ext>
            </a:extLst>
          </p:cNvPr>
          <p:cNvSpPr/>
          <p:nvPr/>
        </p:nvSpPr>
        <p:spPr>
          <a:xfrm>
            <a:off x="156116" y="4291978"/>
            <a:ext cx="1416652" cy="274320"/>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Rounded Corners 14">
            <a:extLst>
              <a:ext uri="{FF2B5EF4-FFF2-40B4-BE49-F238E27FC236}">
                <a16:creationId xmlns:a16="http://schemas.microsoft.com/office/drawing/2014/main" id="{F86139BB-7E5A-BFF8-44C5-59B2652D547D}"/>
              </a:ext>
            </a:extLst>
          </p:cNvPr>
          <p:cNvSpPr/>
          <p:nvPr/>
        </p:nvSpPr>
        <p:spPr>
          <a:xfrm>
            <a:off x="5111496" y="4283768"/>
            <a:ext cx="1883664" cy="28253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C822C7E9-77CA-C9F4-280F-D5CD44FD1347}"/>
              </a:ext>
            </a:extLst>
          </p:cNvPr>
          <p:cNvCxnSpPr/>
          <p:nvPr/>
        </p:nvCxnSpPr>
        <p:spPr>
          <a:xfrm flipH="1">
            <a:off x="4069080" y="6035040"/>
            <a:ext cx="576072" cy="48463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BDE21F5-8180-BE5B-EBE8-E06730E55183}"/>
              </a:ext>
            </a:extLst>
          </p:cNvPr>
          <p:cNvCxnSpPr>
            <a:cxnSpLocks/>
          </p:cNvCxnSpPr>
          <p:nvPr/>
        </p:nvCxnSpPr>
        <p:spPr>
          <a:xfrm flipH="1" flipV="1">
            <a:off x="1096280" y="928612"/>
            <a:ext cx="623789" cy="48747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6684373-60E5-E9D3-2684-7EB7A8486784}"/>
              </a:ext>
            </a:extLst>
          </p:cNvPr>
          <p:cNvSpPr txBox="1"/>
          <p:nvPr/>
        </p:nvSpPr>
        <p:spPr>
          <a:xfrm>
            <a:off x="6995160" y="3184216"/>
            <a:ext cx="3594538" cy="369332"/>
          </a:xfrm>
          <a:prstGeom prst="rect">
            <a:avLst/>
          </a:prstGeom>
          <a:noFill/>
        </p:spPr>
        <p:txBody>
          <a:bodyPr wrap="square" rtlCol="0">
            <a:spAutoFit/>
          </a:bodyPr>
          <a:lstStyle/>
          <a:p>
            <a:r>
              <a:rPr lang="en-US" dirty="0">
                <a:solidFill>
                  <a:srgbClr val="7030A0"/>
                </a:solidFill>
              </a:rPr>
              <a:t>Legal Name as found on Sunbiz.</a:t>
            </a:r>
          </a:p>
        </p:txBody>
      </p:sp>
      <p:cxnSp>
        <p:nvCxnSpPr>
          <p:cNvPr id="22" name="Connector: Elbow 21">
            <a:extLst>
              <a:ext uri="{FF2B5EF4-FFF2-40B4-BE49-F238E27FC236}">
                <a16:creationId xmlns:a16="http://schemas.microsoft.com/office/drawing/2014/main" id="{C811D4AD-BB30-42C4-7DA0-F9DF1A38C526}"/>
              </a:ext>
            </a:extLst>
          </p:cNvPr>
          <p:cNvCxnSpPr>
            <a:cxnSpLocks/>
          </p:cNvCxnSpPr>
          <p:nvPr/>
        </p:nvCxnSpPr>
        <p:spPr>
          <a:xfrm rot="10800000">
            <a:off x="9564768" y="2941011"/>
            <a:ext cx="944802" cy="341685"/>
          </a:xfrm>
          <a:prstGeom prst="bentConnector3">
            <a:avLst>
              <a:gd name="adj1" fmla="val -6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99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500" fill="hold"/>
                                        <p:tgtEl>
                                          <p:spTgt spid="15"/>
                                        </p:tgtEl>
                                        <p:attrNameLst>
                                          <p:attrName>ppt_x</p:attrName>
                                        </p:attrNameLst>
                                      </p:cBhvr>
                                      <p:tavLst>
                                        <p:tav tm="0">
                                          <p:val>
                                            <p:strVal val="#ppt_x"/>
                                          </p:val>
                                        </p:tav>
                                        <p:tav tm="100000">
                                          <p:val>
                                            <p:strVal val="#ppt_x"/>
                                          </p:val>
                                        </p:tav>
                                      </p:tavLst>
                                    </p:anim>
                                    <p:anim calcmode="lin" valueType="num">
                                      <p:cBhvr additive="base">
                                        <p:cTn id="6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500" fill="hold"/>
                                        <p:tgtEl>
                                          <p:spTgt spid="17"/>
                                        </p:tgtEl>
                                        <p:attrNameLst>
                                          <p:attrName>ppt_x</p:attrName>
                                        </p:attrNameLst>
                                      </p:cBhvr>
                                      <p:tavLst>
                                        <p:tav tm="0">
                                          <p:val>
                                            <p:strVal val="#ppt_x"/>
                                          </p:val>
                                        </p:tav>
                                        <p:tav tm="100000">
                                          <p:val>
                                            <p:strVal val="#ppt_x"/>
                                          </p:val>
                                        </p:tav>
                                      </p:tavLst>
                                    </p:anim>
                                    <p:anim calcmode="lin" valueType="num">
                                      <p:cBhvr additive="base">
                                        <p:cTn id="70" dur="500" fill="hold"/>
                                        <p:tgtEl>
                                          <p:spTgt spid="17"/>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animBg="1"/>
      <p:bldP spid="11" grpId="0" animBg="1"/>
      <p:bldP spid="12" grpId="0" animBg="1"/>
      <p:bldP spid="13" grpId="0" animBg="1"/>
      <p:bldP spid="14" grpId="0" animBg="1"/>
      <p:bldP spid="15"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2664B8-B774-FA0C-FF03-FCE48D2A3ECD}"/>
              </a:ext>
            </a:extLst>
          </p:cNvPr>
          <p:cNvPicPr>
            <a:picLocks noChangeAspect="1"/>
          </p:cNvPicPr>
          <p:nvPr/>
        </p:nvPicPr>
        <p:blipFill>
          <a:blip r:embed="rId2"/>
          <a:stretch>
            <a:fillRect/>
          </a:stretch>
        </p:blipFill>
        <p:spPr>
          <a:xfrm>
            <a:off x="3899336" y="2092222"/>
            <a:ext cx="3394841" cy="4040564"/>
          </a:xfrm>
          <a:prstGeom prst="rect">
            <a:avLst/>
          </a:prstGeom>
        </p:spPr>
      </p:pic>
      <p:sp>
        <p:nvSpPr>
          <p:cNvPr id="4" name="TextBox 3">
            <a:extLst>
              <a:ext uri="{FF2B5EF4-FFF2-40B4-BE49-F238E27FC236}">
                <a16:creationId xmlns:a16="http://schemas.microsoft.com/office/drawing/2014/main" id="{3DCB6FFC-630B-762A-CA6B-45140FD9D0BB}"/>
              </a:ext>
            </a:extLst>
          </p:cNvPr>
          <p:cNvSpPr txBox="1"/>
          <p:nvPr/>
        </p:nvSpPr>
        <p:spPr>
          <a:xfrm>
            <a:off x="94592" y="164093"/>
            <a:ext cx="9480331" cy="923330"/>
          </a:xfrm>
          <a:prstGeom prst="rect">
            <a:avLst/>
          </a:prstGeom>
          <a:noFill/>
        </p:spPr>
        <p:txBody>
          <a:bodyPr wrap="square" rtlCol="0">
            <a:spAutoFit/>
          </a:bodyPr>
          <a:lstStyle/>
          <a:p>
            <a:r>
              <a:rPr lang="en-US" dirty="0">
                <a:solidFill>
                  <a:srgbClr val="FF0000"/>
                </a:solidFill>
              </a:rPr>
              <a:t>Upon saving the </a:t>
            </a:r>
            <a:r>
              <a:rPr lang="en-US" i="1" u="sng" dirty="0">
                <a:solidFill>
                  <a:srgbClr val="FF0000"/>
                </a:solidFill>
              </a:rPr>
              <a:t>External User</a:t>
            </a:r>
            <a:r>
              <a:rPr lang="en-US" dirty="0">
                <a:solidFill>
                  <a:srgbClr val="FF0000"/>
                </a:solidFill>
              </a:rPr>
              <a:t> screen you should see this portal after automatically being logged out of Agiloft. </a:t>
            </a:r>
            <a:r>
              <a:rPr lang="en-US" dirty="0">
                <a:solidFill>
                  <a:schemeClr val="accent1"/>
                </a:solidFill>
              </a:rPr>
              <a:t>Bookmark this URL </a:t>
            </a:r>
            <a:r>
              <a:rPr lang="en-US" dirty="0">
                <a:solidFill>
                  <a:srgbClr val="FF0000"/>
                </a:solidFill>
              </a:rPr>
              <a:t>on your browser for future reference and expect an email from </a:t>
            </a:r>
            <a:r>
              <a:rPr lang="en-US" dirty="0">
                <a:solidFill>
                  <a:schemeClr val="accent2"/>
                </a:solidFill>
              </a:rPr>
              <a:t>kha_contracts@coj.net</a:t>
            </a:r>
            <a:r>
              <a:rPr lang="en-US" dirty="0">
                <a:solidFill>
                  <a:srgbClr val="FF0000"/>
                </a:solidFill>
              </a:rPr>
              <a:t>. </a:t>
            </a:r>
          </a:p>
        </p:txBody>
      </p:sp>
      <p:sp>
        <p:nvSpPr>
          <p:cNvPr id="7" name="TextBox 6">
            <a:extLst>
              <a:ext uri="{FF2B5EF4-FFF2-40B4-BE49-F238E27FC236}">
                <a16:creationId xmlns:a16="http://schemas.microsoft.com/office/drawing/2014/main" id="{0A07E582-515F-BAE0-C7A4-850C0A67E754}"/>
              </a:ext>
            </a:extLst>
          </p:cNvPr>
          <p:cNvSpPr txBox="1"/>
          <p:nvPr/>
        </p:nvSpPr>
        <p:spPr>
          <a:xfrm>
            <a:off x="2028494" y="1623452"/>
            <a:ext cx="7956332" cy="369332"/>
          </a:xfrm>
          <a:prstGeom prst="rect">
            <a:avLst/>
          </a:prstGeom>
          <a:noFill/>
        </p:spPr>
        <p:txBody>
          <a:bodyPr wrap="square" rtlCol="0">
            <a:spAutoFit/>
          </a:bodyPr>
          <a:lstStyle/>
          <a:p>
            <a:r>
              <a:rPr lang="en-US" dirty="0">
                <a:solidFill>
                  <a:schemeClr val="accent1"/>
                </a:solidFill>
              </a:rPr>
              <a:t>https://kidshopealliance.agiloft.com/logins/kidshopealliance-login.htm</a:t>
            </a:r>
          </a:p>
        </p:txBody>
      </p:sp>
    </p:spTree>
    <p:extLst>
      <p:ext uri="{BB962C8B-B14F-4D97-AF65-F5344CB8AC3E}">
        <p14:creationId xmlns:p14="http://schemas.microsoft.com/office/powerpoint/2010/main" val="3555035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49A7C5-042B-4556-D93E-E7BBB071F0B6}"/>
              </a:ext>
            </a:extLst>
          </p:cNvPr>
          <p:cNvPicPr>
            <a:picLocks noChangeAspect="1"/>
          </p:cNvPicPr>
          <p:nvPr/>
        </p:nvPicPr>
        <p:blipFill>
          <a:blip r:embed="rId2"/>
          <a:stretch>
            <a:fillRect/>
          </a:stretch>
        </p:blipFill>
        <p:spPr>
          <a:xfrm>
            <a:off x="4336" y="2598234"/>
            <a:ext cx="12187664" cy="4259766"/>
          </a:xfrm>
          <a:prstGeom prst="rect">
            <a:avLst/>
          </a:prstGeom>
        </p:spPr>
      </p:pic>
      <p:sp>
        <p:nvSpPr>
          <p:cNvPr id="4" name="TextBox 3">
            <a:extLst>
              <a:ext uri="{FF2B5EF4-FFF2-40B4-BE49-F238E27FC236}">
                <a16:creationId xmlns:a16="http://schemas.microsoft.com/office/drawing/2014/main" id="{753B6B27-3A13-D712-A47B-F0F7CD424253}"/>
              </a:ext>
            </a:extLst>
          </p:cNvPr>
          <p:cNvSpPr txBox="1"/>
          <p:nvPr/>
        </p:nvSpPr>
        <p:spPr>
          <a:xfrm>
            <a:off x="219261" y="1417450"/>
            <a:ext cx="7344167" cy="369332"/>
          </a:xfrm>
          <a:prstGeom prst="rect">
            <a:avLst/>
          </a:prstGeom>
          <a:noFill/>
        </p:spPr>
        <p:txBody>
          <a:bodyPr wrap="square" rtlCol="0">
            <a:spAutoFit/>
          </a:bodyPr>
          <a:lstStyle/>
          <a:p>
            <a:r>
              <a:rPr lang="en-US" dirty="0">
                <a:solidFill>
                  <a:srgbClr val="FF0000"/>
                </a:solidFill>
              </a:rPr>
              <a:t>E-mail received after entering the External User information.</a:t>
            </a:r>
          </a:p>
        </p:txBody>
      </p:sp>
      <p:cxnSp>
        <p:nvCxnSpPr>
          <p:cNvPr id="5" name="Straight Arrow Connector 4">
            <a:extLst>
              <a:ext uri="{FF2B5EF4-FFF2-40B4-BE49-F238E27FC236}">
                <a16:creationId xmlns:a16="http://schemas.microsoft.com/office/drawing/2014/main" id="{88B4FBD6-A463-2776-BAF7-9F0983AF59DB}"/>
              </a:ext>
            </a:extLst>
          </p:cNvPr>
          <p:cNvCxnSpPr/>
          <p:nvPr/>
        </p:nvCxnSpPr>
        <p:spPr>
          <a:xfrm flipH="1">
            <a:off x="1829941" y="3402093"/>
            <a:ext cx="1964399"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76B3ACF-E42D-5E23-3541-94CD27645860}"/>
              </a:ext>
            </a:extLst>
          </p:cNvPr>
          <p:cNvSpPr txBox="1"/>
          <p:nvPr/>
        </p:nvSpPr>
        <p:spPr>
          <a:xfrm>
            <a:off x="3891345" y="3222103"/>
            <a:ext cx="2606040" cy="923330"/>
          </a:xfrm>
          <a:prstGeom prst="rect">
            <a:avLst/>
          </a:prstGeom>
          <a:noFill/>
        </p:spPr>
        <p:txBody>
          <a:bodyPr wrap="square" rtlCol="0">
            <a:spAutoFit/>
          </a:bodyPr>
          <a:lstStyle/>
          <a:p>
            <a:r>
              <a:rPr lang="en-US" dirty="0">
                <a:solidFill>
                  <a:srgbClr val="FF0000"/>
                </a:solidFill>
              </a:rPr>
              <a:t>Agiloft system email will be sent from this address.</a:t>
            </a:r>
          </a:p>
        </p:txBody>
      </p:sp>
      <p:cxnSp>
        <p:nvCxnSpPr>
          <p:cNvPr id="7" name="Straight Arrow Connector 6">
            <a:extLst>
              <a:ext uri="{FF2B5EF4-FFF2-40B4-BE49-F238E27FC236}">
                <a16:creationId xmlns:a16="http://schemas.microsoft.com/office/drawing/2014/main" id="{13B611C5-D307-BF46-CE05-1B6F2D94A048}"/>
              </a:ext>
            </a:extLst>
          </p:cNvPr>
          <p:cNvCxnSpPr/>
          <p:nvPr/>
        </p:nvCxnSpPr>
        <p:spPr>
          <a:xfrm flipH="1">
            <a:off x="4131601" y="5099514"/>
            <a:ext cx="1964399"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74F780F-8377-F9B8-80AA-4E557FEEF97B}"/>
              </a:ext>
            </a:extLst>
          </p:cNvPr>
          <p:cNvSpPr txBox="1"/>
          <p:nvPr/>
        </p:nvSpPr>
        <p:spPr>
          <a:xfrm>
            <a:off x="6096000" y="4776348"/>
            <a:ext cx="2606040" cy="646331"/>
          </a:xfrm>
          <a:prstGeom prst="rect">
            <a:avLst/>
          </a:prstGeom>
          <a:noFill/>
        </p:spPr>
        <p:txBody>
          <a:bodyPr wrap="square" rtlCol="0">
            <a:spAutoFit/>
          </a:bodyPr>
          <a:lstStyle/>
          <a:p>
            <a:r>
              <a:rPr lang="en-US" dirty="0">
                <a:solidFill>
                  <a:srgbClr val="FF0000"/>
                </a:solidFill>
              </a:rPr>
              <a:t>Click here to return to Agiloft.</a:t>
            </a:r>
          </a:p>
        </p:txBody>
      </p:sp>
    </p:spTree>
    <p:extLst>
      <p:ext uri="{BB962C8B-B14F-4D97-AF65-F5344CB8AC3E}">
        <p14:creationId xmlns:p14="http://schemas.microsoft.com/office/powerpoint/2010/main" val="43774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CBBD1A-CDD3-E70D-CEA4-3CBE7790EF89}"/>
              </a:ext>
            </a:extLst>
          </p:cNvPr>
          <p:cNvPicPr>
            <a:picLocks noChangeAspect="1"/>
          </p:cNvPicPr>
          <p:nvPr/>
        </p:nvPicPr>
        <p:blipFill>
          <a:blip r:embed="rId2"/>
          <a:stretch>
            <a:fillRect/>
          </a:stretch>
        </p:blipFill>
        <p:spPr>
          <a:xfrm>
            <a:off x="4124325" y="1509712"/>
            <a:ext cx="3943350" cy="3838575"/>
          </a:xfrm>
          <a:prstGeom prst="rect">
            <a:avLst/>
          </a:prstGeom>
        </p:spPr>
      </p:pic>
      <p:sp>
        <p:nvSpPr>
          <p:cNvPr id="4" name="TextBox 3">
            <a:extLst>
              <a:ext uri="{FF2B5EF4-FFF2-40B4-BE49-F238E27FC236}">
                <a16:creationId xmlns:a16="http://schemas.microsoft.com/office/drawing/2014/main" id="{1D1FD3DC-6B70-E21F-5C96-0527E6F77807}"/>
              </a:ext>
            </a:extLst>
          </p:cNvPr>
          <p:cNvSpPr txBox="1"/>
          <p:nvPr/>
        </p:nvSpPr>
        <p:spPr>
          <a:xfrm>
            <a:off x="1716591" y="525910"/>
            <a:ext cx="7344167" cy="646331"/>
          </a:xfrm>
          <a:prstGeom prst="rect">
            <a:avLst/>
          </a:prstGeom>
          <a:noFill/>
        </p:spPr>
        <p:txBody>
          <a:bodyPr wrap="square" rtlCol="0">
            <a:spAutoFit/>
          </a:bodyPr>
          <a:lstStyle/>
          <a:p>
            <a:r>
              <a:rPr lang="en-US" dirty="0">
                <a:solidFill>
                  <a:srgbClr val="FF0000"/>
                </a:solidFill>
              </a:rPr>
              <a:t>Upon clicking the ‘Complete Your Company Registration’ button in the email, you will be directed to this portal. </a:t>
            </a:r>
          </a:p>
        </p:txBody>
      </p:sp>
    </p:spTree>
    <p:extLst>
      <p:ext uri="{BB962C8B-B14F-4D97-AF65-F5344CB8AC3E}">
        <p14:creationId xmlns:p14="http://schemas.microsoft.com/office/powerpoint/2010/main" val="1934672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9C188D4-E9F3-3413-25C1-EF4ABD3E88AE}"/>
              </a:ext>
            </a:extLst>
          </p:cNvPr>
          <p:cNvPicPr>
            <a:picLocks noChangeAspect="1"/>
          </p:cNvPicPr>
          <p:nvPr/>
        </p:nvPicPr>
        <p:blipFill>
          <a:blip r:embed="rId2"/>
          <a:stretch>
            <a:fillRect/>
          </a:stretch>
        </p:blipFill>
        <p:spPr>
          <a:xfrm>
            <a:off x="0" y="-102870"/>
            <a:ext cx="7195171" cy="6880860"/>
          </a:xfrm>
          <a:prstGeom prst="rect">
            <a:avLst/>
          </a:prstGeom>
        </p:spPr>
      </p:pic>
      <p:sp>
        <p:nvSpPr>
          <p:cNvPr id="4" name="Rectangle: Rounded Corners 3">
            <a:extLst>
              <a:ext uri="{FF2B5EF4-FFF2-40B4-BE49-F238E27FC236}">
                <a16:creationId xmlns:a16="http://schemas.microsoft.com/office/drawing/2014/main" id="{E4A99ECD-5825-1EF6-20CA-357AFE1BC5D6}"/>
              </a:ext>
            </a:extLst>
          </p:cNvPr>
          <p:cNvSpPr/>
          <p:nvPr/>
        </p:nvSpPr>
        <p:spPr>
          <a:xfrm>
            <a:off x="4151586" y="3058510"/>
            <a:ext cx="3258207" cy="37049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CBD6A72D-B30D-B1FD-6057-4E402FAD538A}"/>
              </a:ext>
            </a:extLst>
          </p:cNvPr>
          <p:cNvCxnSpPr>
            <a:endCxn id="4" idx="3"/>
          </p:cNvCxnSpPr>
          <p:nvPr/>
        </p:nvCxnSpPr>
        <p:spPr>
          <a:xfrm flipH="1">
            <a:off x="7409793" y="3237186"/>
            <a:ext cx="462455" cy="656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9583320-871F-4F14-0573-2A90813EF434}"/>
              </a:ext>
            </a:extLst>
          </p:cNvPr>
          <p:cNvSpPr txBox="1"/>
          <p:nvPr/>
        </p:nvSpPr>
        <p:spPr>
          <a:xfrm>
            <a:off x="7872248" y="2872152"/>
            <a:ext cx="2711669" cy="2031325"/>
          </a:xfrm>
          <a:prstGeom prst="rect">
            <a:avLst/>
          </a:prstGeom>
          <a:noFill/>
        </p:spPr>
        <p:txBody>
          <a:bodyPr wrap="square" rtlCol="0">
            <a:spAutoFit/>
          </a:bodyPr>
          <a:lstStyle/>
          <a:p>
            <a:r>
              <a:rPr lang="en-US" dirty="0">
                <a:solidFill>
                  <a:srgbClr val="FF0000"/>
                </a:solidFill>
              </a:rPr>
              <a:t>This Agiloft ‘required’ field is not a critical KHA field. If you don’t see something you believe matches your organization well, use ‘Other’.</a:t>
            </a:r>
          </a:p>
        </p:txBody>
      </p:sp>
    </p:spTree>
    <p:extLst>
      <p:ext uri="{BB962C8B-B14F-4D97-AF65-F5344CB8AC3E}">
        <p14:creationId xmlns:p14="http://schemas.microsoft.com/office/powerpoint/2010/main" val="42092269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464</TotalTime>
  <Words>523</Words>
  <Application>Microsoft Office PowerPoint</Application>
  <PresentationFormat>Widescreen</PresentationFormat>
  <Paragraphs>43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Vendor Registration v1.0</vt:lpstr>
      <vt:lpstr> </vt:lpstr>
      <vt:lpstr>Vendor Self Registration Steps</vt:lpstr>
      <vt:lpstr>Agiloft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Agiloft Technical Assistance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Belcher, Rodger</dc:creator>
  <cp:lastModifiedBy>Belcher, Rodger</cp:lastModifiedBy>
  <cp:revision>16</cp:revision>
  <dcterms:created xsi:type="dcterms:W3CDTF">2023-01-27T14:48:54Z</dcterms:created>
  <dcterms:modified xsi:type="dcterms:W3CDTF">2023-07-21T15:32:08Z</dcterms:modified>
</cp:coreProperties>
</file>