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287" r:id="rId5"/>
    <p:sldId id="288" r:id="rId6"/>
    <p:sldId id="291" r:id="rId7"/>
    <p:sldId id="290" r:id="rId8"/>
    <p:sldId id="256" r:id="rId9"/>
    <p:sldId id="257" r:id="rId10"/>
    <p:sldId id="292"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89" r:id="rId26"/>
    <p:sldId id="272" r:id="rId27"/>
    <p:sldId id="273" r:id="rId28"/>
    <p:sldId id="274" r:id="rId29"/>
    <p:sldId id="275" r:id="rId30"/>
    <p:sldId id="276" r:id="rId31"/>
    <p:sldId id="277" r:id="rId32"/>
    <p:sldId id="278" r:id="rId33"/>
    <p:sldId id="293" r:id="rId34"/>
    <p:sldId id="280" r:id="rId35"/>
    <p:sldId id="281" r:id="rId36"/>
    <p:sldId id="283" r:id="rId37"/>
    <p:sldId id="284" r:id="rId38"/>
    <p:sldId id="285" r:id="rId39"/>
    <p:sldId id="286" r:id="rId4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94"/>
    <p:restoredTop sz="92965" autoAdjust="0"/>
  </p:normalViewPr>
  <p:slideViewPr>
    <p:cSldViewPr snapToGrid="0" snapToObjects="1">
      <p:cViewPr varScale="1">
        <p:scale>
          <a:sx n="137" d="100"/>
          <a:sy n="137" d="100"/>
        </p:scale>
        <p:origin x="126"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827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81415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dirty="0"/>
          </a:p>
        </p:txBody>
      </p:sp>
    </p:spTree>
    <p:extLst>
      <p:ext uri="{BB962C8B-B14F-4D97-AF65-F5344CB8AC3E}">
        <p14:creationId xmlns:p14="http://schemas.microsoft.com/office/powerpoint/2010/main" val="1651843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pPr lvl="0"/>
            <a:endParaRPr lang="en-US" dirty="0"/>
          </a:p>
        </p:txBody>
      </p:sp>
    </p:spTree>
    <p:extLst>
      <p:ext uri="{BB962C8B-B14F-4D97-AF65-F5344CB8AC3E}">
        <p14:creationId xmlns:p14="http://schemas.microsoft.com/office/powerpoint/2010/main" val="3703775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dirty="0"/>
          </a:p>
        </p:txBody>
      </p:sp>
    </p:spTree>
    <p:extLst>
      <p:ext uri="{BB962C8B-B14F-4D97-AF65-F5344CB8AC3E}">
        <p14:creationId xmlns:p14="http://schemas.microsoft.com/office/powerpoint/2010/main" val="2643028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mailto:dstkha@coj.net"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mailto:dst@coj.net"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mailto:dstkha@coj.net"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hyperlink" Target="https://www.kidshopealliance.org/technical-support"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80B84C-0025-575C-20A5-C4F708F84119}"/>
              </a:ext>
            </a:extLst>
          </p:cNvPr>
          <p:cNvPicPr>
            <a:picLocks noChangeAspect="1"/>
          </p:cNvPicPr>
          <p:nvPr/>
        </p:nvPicPr>
        <p:blipFill>
          <a:blip r:embed="rId3"/>
          <a:stretch>
            <a:fillRect/>
          </a:stretch>
        </p:blipFill>
        <p:spPr>
          <a:xfrm>
            <a:off x="714375" y="0"/>
            <a:ext cx="7715250" cy="5143500"/>
          </a:xfrm>
          <a:prstGeom prst="rect">
            <a:avLst/>
          </a:prstGeom>
        </p:spPr>
      </p:pic>
    </p:spTree>
    <p:extLst>
      <p:ext uri="{BB962C8B-B14F-4D97-AF65-F5344CB8AC3E}">
        <p14:creationId xmlns:p14="http://schemas.microsoft.com/office/powerpoint/2010/main" val="2393774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WHY THIS MATTERS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We Are All Connected. That's the Point and the Risk</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43000"/>
            <a:ext cx="4663440" cy="23774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KHA funds 150+ provider organizations delivering services to youth and families across Duval County. That network (academics, enrichment, nutrition, mental health, juvenile justice) is a system of care built over years of partnership.</a:t>
            </a:r>
            <a:endParaRPr lang="en-US" sz="1300" dirty="0"/>
          </a:p>
          <a:p>
            <a:pPr marL="0" indent="0">
              <a:buNone/>
            </a:pPr>
            <a:endParaRPr lang="en-US" sz="1300" dirty="0"/>
          </a:p>
          <a:p>
            <a:pPr marL="0" indent="0">
              <a:buNone/>
            </a:pPr>
            <a:r>
              <a:rPr lang="en-US" sz="1300" dirty="0">
                <a:solidFill>
                  <a:srgbClr val="4A4A4A"/>
                </a:solidFill>
                <a:latin typeface="Calibri" pitchFamily="34" charset="0"/>
                <a:ea typeface="Calibri" pitchFamily="34" charset="-122"/>
                <a:cs typeface="Calibri" pitchFamily="34" charset="-120"/>
              </a:rPr>
              <a:t>But connected systems share risk. When an attacker compromises one provider's email, they use that trusted address to target other providers and KHA itself. A breach at your organization doesn't stay at your organization.</a:t>
            </a:r>
            <a:endParaRPr lang="en-US" sz="1300" dirty="0"/>
          </a:p>
        </p:txBody>
      </p:sp>
      <p:sp>
        <p:nvSpPr>
          <p:cNvPr id="6" name="Shape 4"/>
          <p:cNvSpPr/>
          <p:nvPr/>
        </p:nvSpPr>
        <p:spPr>
          <a:xfrm>
            <a:off x="5349240" y="1143000"/>
            <a:ext cx="3474720" cy="3200400"/>
          </a:xfrm>
          <a:prstGeom prst="rect">
            <a:avLst/>
          </a:prstGeom>
          <a:solidFill>
            <a:srgbClr val="D6E0EE"/>
          </a:solidFill>
          <a:ln w="12700">
            <a:solidFill>
              <a:srgbClr val="1A3F6F"/>
            </a:solidFill>
            <a:prstDash val="solid"/>
          </a:ln>
        </p:spPr>
        <p:txBody>
          <a:bodyPr/>
          <a:lstStyle/>
          <a:p>
            <a:endParaRPr lang="en-US"/>
          </a:p>
        </p:txBody>
      </p:sp>
      <p:sp>
        <p:nvSpPr>
          <p:cNvPr id="7" name="Shape 5"/>
          <p:cNvSpPr/>
          <p:nvPr/>
        </p:nvSpPr>
        <p:spPr>
          <a:xfrm>
            <a:off x="5486400" y="1298448"/>
            <a:ext cx="347472" cy="347472"/>
          </a:xfrm>
          <a:prstGeom prst="ellipse">
            <a:avLst/>
          </a:prstGeom>
          <a:solidFill>
            <a:srgbClr val="F47920"/>
          </a:solidFill>
          <a:ln w="12700">
            <a:solidFill>
              <a:srgbClr val="F47920"/>
            </a:solidFill>
            <a:prstDash val="solid"/>
          </a:ln>
        </p:spPr>
        <p:txBody>
          <a:bodyPr/>
          <a:lstStyle/>
          <a:p>
            <a:endParaRPr lang="en-US"/>
          </a:p>
        </p:txBody>
      </p:sp>
      <p:sp>
        <p:nvSpPr>
          <p:cNvPr id="8" name="Text 6"/>
          <p:cNvSpPr/>
          <p:nvPr/>
        </p:nvSpPr>
        <p:spPr>
          <a:xfrm>
            <a:off x="5486400" y="1298448"/>
            <a:ext cx="347472" cy="34747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Shape 7"/>
          <p:cNvSpPr/>
          <p:nvPr/>
        </p:nvSpPr>
        <p:spPr>
          <a:xfrm>
            <a:off x="5660136" y="1664208"/>
            <a:ext cx="0" cy="402336"/>
          </a:xfrm>
          <a:prstGeom prst="line">
            <a:avLst/>
          </a:prstGeom>
          <a:noFill/>
          <a:ln w="12700">
            <a:solidFill>
              <a:srgbClr val="CCCCCC"/>
            </a:solidFill>
            <a:prstDash val="dash"/>
          </a:ln>
        </p:spPr>
        <p:txBody>
          <a:bodyPr/>
          <a:lstStyle/>
          <a:p>
            <a:endParaRPr lang="en-US"/>
          </a:p>
        </p:txBody>
      </p:sp>
      <p:sp>
        <p:nvSpPr>
          <p:cNvPr id="10" name="Text 8"/>
          <p:cNvSpPr/>
          <p:nvPr/>
        </p:nvSpPr>
        <p:spPr>
          <a:xfrm>
            <a:off x="5943600" y="1261872"/>
            <a:ext cx="2697480" cy="502920"/>
          </a:xfrm>
          <a:prstGeom prst="rect">
            <a:avLst/>
          </a:prstGeom>
          <a:noFill/>
          <a:ln/>
        </p:spPr>
        <p:txBody>
          <a:bodyPr wrap="square" rtlCol="0" anchor="ctr"/>
          <a:lstStyle/>
          <a:p>
            <a:pPr marL="0" indent="0">
              <a:buNone/>
            </a:pPr>
            <a:r>
              <a:rPr lang="en-US" sz="1100" dirty="0">
                <a:solidFill>
                  <a:srgbClr val="1A3F6F"/>
                </a:solidFill>
                <a:latin typeface="Calibri" pitchFamily="34" charset="0"/>
                <a:ea typeface="Calibri" pitchFamily="34" charset="-122"/>
                <a:cs typeface="Calibri" pitchFamily="34" charset="-120"/>
              </a:rPr>
              <a:t>A staff member's email is compromised at Provider A</a:t>
            </a:r>
            <a:endParaRPr lang="en-US" sz="1100" dirty="0"/>
          </a:p>
        </p:txBody>
      </p:sp>
      <p:sp>
        <p:nvSpPr>
          <p:cNvPr id="11" name="Shape 9"/>
          <p:cNvSpPr/>
          <p:nvPr/>
        </p:nvSpPr>
        <p:spPr>
          <a:xfrm>
            <a:off x="5486400" y="2048256"/>
            <a:ext cx="347472" cy="347472"/>
          </a:xfrm>
          <a:prstGeom prst="ellipse">
            <a:avLst/>
          </a:prstGeom>
          <a:solidFill>
            <a:srgbClr val="1A3F6F"/>
          </a:solidFill>
          <a:ln w="12700">
            <a:solidFill>
              <a:srgbClr val="1A3F6F"/>
            </a:solidFill>
            <a:prstDash val="solid"/>
          </a:ln>
        </p:spPr>
        <p:txBody>
          <a:bodyPr/>
          <a:lstStyle/>
          <a:p>
            <a:endParaRPr lang="en-US"/>
          </a:p>
        </p:txBody>
      </p:sp>
      <p:sp>
        <p:nvSpPr>
          <p:cNvPr id="12" name="Text 10"/>
          <p:cNvSpPr/>
          <p:nvPr/>
        </p:nvSpPr>
        <p:spPr>
          <a:xfrm>
            <a:off x="5486400" y="2048256"/>
            <a:ext cx="347472" cy="34747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3" name="Shape 11"/>
          <p:cNvSpPr/>
          <p:nvPr/>
        </p:nvSpPr>
        <p:spPr>
          <a:xfrm>
            <a:off x="5660136" y="2414016"/>
            <a:ext cx="0" cy="402336"/>
          </a:xfrm>
          <a:prstGeom prst="line">
            <a:avLst/>
          </a:prstGeom>
          <a:noFill/>
          <a:ln w="12700">
            <a:solidFill>
              <a:srgbClr val="CCCCCC"/>
            </a:solidFill>
            <a:prstDash val="dash"/>
          </a:ln>
        </p:spPr>
        <p:txBody>
          <a:bodyPr/>
          <a:lstStyle/>
          <a:p>
            <a:endParaRPr lang="en-US"/>
          </a:p>
        </p:txBody>
      </p:sp>
      <p:sp>
        <p:nvSpPr>
          <p:cNvPr id="14" name="Text 12"/>
          <p:cNvSpPr/>
          <p:nvPr/>
        </p:nvSpPr>
        <p:spPr>
          <a:xfrm>
            <a:off x="5943600" y="2011680"/>
            <a:ext cx="2697480" cy="502920"/>
          </a:xfrm>
          <a:prstGeom prst="rect">
            <a:avLst/>
          </a:prstGeom>
          <a:noFill/>
          <a:ln/>
        </p:spPr>
        <p:txBody>
          <a:bodyPr wrap="square" rtlCol="0" anchor="ctr"/>
          <a:lstStyle/>
          <a:p>
            <a:pPr marL="0" indent="0">
              <a:buNone/>
            </a:pPr>
            <a:r>
              <a:rPr lang="en-US" sz="1100" dirty="0">
                <a:solidFill>
                  <a:srgbClr val="1A3F6F"/>
                </a:solidFill>
                <a:latin typeface="Calibri" pitchFamily="34" charset="0"/>
                <a:ea typeface="Calibri" pitchFamily="34" charset="-122"/>
                <a:cs typeface="Calibri" pitchFamily="34" charset="-120"/>
              </a:rPr>
              <a:t>Attacker sends convincing messages from that trusted address to Provider B and KHA</a:t>
            </a:r>
            <a:endParaRPr lang="en-US" sz="1100" dirty="0"/>
          </a:p>
        </p:txBody>
      </p:sp>
      <p:sp>
        <p:nvSpPr>
          <p:cNvPr id="15" name="Shape 13"/>
          <p:cNvSpPr/>
          <p:nvPr/>
        </p:nvSpPr>
        <p:spPr>
          <a:xfrm>
            <a:off x="5486400" y="2798064"/>
            <a:ext cx="347472" cy="347472"/>
          </a:xfrm>
          <a:prstGeom prst="ellipse">
            <a:avLst/>
          </a:prstGeom>
          <a:solidFill>
            <a:srgbClr val="1A3F6F"/>
          </a:solidFill>
          <a:ln w="12700">
            <a:solidFill>
              <a:srgbClr val="1A3F6F"/>
            </a:solidFill>
            <a:prstDash val="solid"/>
          </a:ln>
        </p:spPr>
        <p:txBody>
          <a:bodyPr/>
          <a:lstStyle/>
          <a:p>
            <a:endParaRPr lang="en-US"/>
          </a:p>
        </p:txBody>
      </p:sp>
      <p:sp>
        <p:nvSpPr>
          <p:cNvPr id="16" name="Text 14"/>
          <p:cNvSpPr/>
          <p:nvPr/>
        </p:nvSpPr>
        <p:spPr>
          <a:xfrm>
            <a:off x="5486400" y="2798064"/>
            <a:ext cx="347472" cy="34747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Shape 15"/>
          <p:cNvSpPr/>
          <p:nvPr/>
        </p:nvSpPr>
        <p:spPr>
          <a:xfrm>
            <a:off x="5660136" y="3163824"/>
            <a:ext cx="0" cy="402336"/>
          </a:xfrm>
          <a:prstGeom prst="line">
            <a:avLst/>
          </a:prstGeom>
          <a:noFill/>
          <a:ln w="12700">
            <a:solidFill>
              <a:srgbClr val="CCCCCC"/>
            </a:solidFill>
            <a:prstDash val="dash"/>
          </a:ln>
        </p:spPr>
        <p:txBody>
          <a:bodyPr/>
          <a:lstStyle/>
          <a:p>
            <a:endParaRPr lang="en-US"/>
          </a:p>
        </p:txBody>
      </p:sp>
      <p:sp>
        <p:nvSpPr>
          <p:cNvPr id="18" name="Text 16"/>
          <p:cNvSpPr/>
          <p:nvPr/>
        </p:nvSpPr>
        <p:spPr>
          <a:xfrm>
            <a:off x="5943600" y="2761488"/>
            <a:ext cx="2697480" cy="502920"/>
          </a:xfrm>
          <a:prstGeom prst="rect">
            <a:avLst/>
          </a:prstGeom>
          <a:noFill/>
          <a:ln/>
        </p:spPr>
        <p:txBody>
          <a:bodyPr wrap="square" rtlCol="0" anchor="ctr"/>
          <a:lstStyle/>
          <a:p>
            <a:pPr marL="0" indent="0">
              <a:buNone/>
            </a:pPr>
            <a:r>
              <a:rPr lang="en-US" sz="1100" dirty="0">
                <a:solidFill>
                  <a:srgbClr val="1A3F6F"/>
                </a:solidFill>
                <a:latin typeface="Calibri" pitchFamily="34" charset="0"/>
                <a:ea typeface="Calibri" pitchFamily="34" charset="-122"/>
                <a:cs typeface="Calibri" pitchFamily="34" charset="-120"/>
              </a:rPr>
              <a:t>If Provider B clicks, they're compromised too, and the attacker now has data from two programs</a:t>
            </a:r>
            <a:endParaRPr lang="en-US" sz="1100" dirty="0"/>
          </a:p>
        </p:txBody>
      </p:sp>
      <p:sp>
        <p:nvSpPr>
          <p:cNvPr id="19" name="Shape 17"/>
          <p:cNvSpPr/>
          <p:nvPr/>
        </p:nvSpPr>
        <p:spPr>
          <a:xfrm>
            <a:off x="5486400" y="3547872"/>
            <a:ext cx="347472" cy="347472"/>
          </a:xfrm>
          <a:prstGeom prst="ellipse">
            <a:avLst/>
          </a:prstGeom>
          <a:solidFill>
            <a:srgbClr val="1A3F6F"/>
          </a:solidFill>
          <a:ln w="12700">
            <a:solidFill>
              <a:srgbClr val="1A3F6F"/>
            </a:solidFill>
            <a:prstDash val="solid"/>
          </a:ln>
        </p:spPr>
        <p:txBody>
          <a:bodyPr/>
          <a:lstStyle/>
          <a:p>
            <a:endParaRPr lang="en-US"/>
          </a:p>
        </p:txBody>
      </p:sp>
      <p:sp>
        <p:nvSpPr>
          <p:cNvPr id="20" name="Text 18"/>
          <p:cNvSpPr/>
          <p:nvPr/>
        </p:nvSpPr>
        <p:spPr>
          <a:xfrm>
            <a:off x="5486400" y="3547872"/>
            <a:ext cx="347472" cy="34747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1" name="Text 19"/>
          <p:cNvSpPr/>
          <p:nvPr/>
        </p:nvSpPr>
        <p:spPr>
          <a:xfrm>
            <a:off x="5943600" y="3511296"/>
            <a:ext cx="2697480" cy="502920"/>
          </a:xfrm>
          <a:prstGeom prst="rect">
            <a:avLst/>
          </a:prstGeom>
          <a:noFill/>
          <a:ln/>
        </p:spPr>
        <p:txBody>
          <a:bodyPr wrap="square" rtlCol="0" anchor="ctr"/>
          <a:lstStyle/>
          <a:p>
            <a:pPr marL="0" indent="0">
              <a:buNone/>
            </a:pPr>
            <a:r>
              <a:rPr lang="en-US" sz="1100" dirty="0">
                <a:solidFill>
                  <a:srgbClr val="1A3F6F"/>
                </a:solidFill>
                <a:latin typeface="Calibri" pitchFamily="34" charset="0"/>
                <a:ea typeface="Calibri" pitchFamily="34" charset="-122"/>
                <a:cs typeface="Calibri" pitchFamily="34" charset="-120"/>
              </a:rPr>
              <a:t>The attacker now targets KHA directly using the trusted provider relationship. A successful attack on KHA could disrupt funding and services for youth across the entire county</a:t>
            </a:r>
            <a:endParaRPr lang="en-US" sz="1100" dirty="0"/>
          </a:p>
        </p:txBody>
      </p:sp>
      <p:sp>
        <p:nvSpPr>
          <p:cNvPr id="22" name="Shape 20"/>
          <p:cNvSpPr/>
          <p:nvPr/>
        </p:nvSpPr>
        <p:spPr>
          <a:xfrm>
            <a:off x="320040" y="4434840"/>
            <a:ext cx="8503920" cy="502920"/>
          </a:xfrm>
          <a:prstGeom prst="rect">
            <a:avLst/>
          </a:prstGeom>
          <a:solidFill>
            <a:srgbClr val="FDE9D9"/>
          </a:solidFill>
          <a:ln w="12700">
            <a:solidFill>
              <a:srgbClr val="FDE9D9"/>
            </a:solidFill>
            <a:prstDash val="solid"/>
          </a:ln>
        </p:spPr>
        <p:txBody>
          <a:bodyPr/>
          <a:lstStyle/>
          <a:p>
            <a:endParaRPr lang="en-US"/>
          </a:p>
        </p:txBody>
      </p:sp>
      <p:sp>
        <p:nvSpPr>
          <p:cNvPr id="23" name="Text 21"/>
          <p:cNvSpPr/>
          <p:nvPr/>
        </p:nvSpPr>
        <p:spPr>
          <a:xfrm>
            <a:off x="457200" y="4480560"/>
            <a:ext cx="8229600" cy="411480"/>
          </a:xfrm>
          <a:prstGeom prst="rect">
            <a:avLst/>
          </a:prstGeom>
          <a:noFill/>
          <a:ln/>
        </p:spPr>
        <p:txBody>
          <a:bodyPr wrap="square" rtlCol="0" anchor="ctr"/>
          <a:lstStyle/>
          <a:p>
            <a:pPr marL="0" indent="0">
              <a:buNone/>
            </a:pPr>
            <a:r>
              <a:rPr lang="en-US" sz="1200" b="1" dirty="0">
                <a:solidFill>
                  <a:srgbClr val="8B4000"/>
                </a:solidFill>
                <a:latin typeface="Calibri" pitchFamily="34" charset="0"/>
                <a:ea typeface="Calibri" pitchFamily="34" charset="-122"/>
                <a:cs typeface="Calibri" pitchFamily="34" charset="-120"/>
              </a:rPr>
              <a:t>This addendum exists because protecting participant data is a shared responsibility across the entire network, not something any one organization can do in isolation.</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WHY THIS MATTERS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This Is a Leadership Responsibility</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15568"/>
            <a:ext cx="8229600" cy="7772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If your organization has an IT person, that's great. But data security is not an IT function. It's an organizational commitment. The most common breaches don't happen because of technical failures. They happen because of human decisions: a shared password, an account that wasn't turned off, a laptop left in a car.</a:t>
            </a:r>
            <a:endParaRPr lang="en-US" sz="1300" dirty="0"/>
          </a:p>
        </p:txBody>
      </p:sp>
      <p:sp>
        <p:nvSpPr>
          <p:cNvPr id="6" name="Text 4"/>
          <p:cNvSpPr/>
          <p:nvPr/>
        </p:nvSpPr>
        <p:spPr>
          <a:xfrm>
            <a:off x="457200" y="1965960"/>
            <a:ext cx="8229600" cy="457200"/>
          </a:xfrm>
          <a:prstGeom prst="rect">
            <a:avLst/>
          </a:prstGeom>
          <a:noFill/>
          <a:ln/>
        </p:spPr>
        <p:txBody>
          <a:bodyPr wrap="square" rtlCol="0" anchor="ctr"/>
          <a:lstStyle/>
          <a:p>
            <a:pPr marL="0" indent="0">
              <a:buNone/>
            </a:pPr>
            <a:r>
              <a:rPr lang="en-US" sz="1400" b="1" i="1" dirty="0">
                <a:solidFill>
                  <a:srgbClr val="1A3F6F"/>
                </a:solidFill>
                <a:latin typeface="Calibri" pitchFamily="34" charset="0"/>
                <a:ea typeface="Calibri" pitchFamily="34" charset="-122"/>
                <a:cs typeface="Calibri" pitchFamily="34" charset="-120"/>
              </a:rPr>
              <a:t>Most of the 13 controls in this program are decisions, not technology. They require leadership, someone who says "this is how we do things here."</a:t>
            </a:r>
            <a:endParaRPr lang="en-US" sz="1400" dirty="0"/>
          </a:p>
        </p:txBody>
      </p:sp>
      <p:sp>
        <p:nvSpPr>
          <p:cNvPr id="7" name="Shape 5"/>
          <p:cNvSpPr/>
          <p:nvPr/>
        </p:nvSpPr>
        <p:spPr>
          <a:xfrm>
            <a:off x="320040" y="2560320"/>
            <a:ext cx="4069080" cy="2286000"/>
          </a:xfrm>
          <a:prstGeom prst="rect">
            <a:avLst/>
          </a:prstGeom>
          <a:solidFill>
            <a:srgbClr val="F4F4F6"/>
          </a:solidFill>
          <a:ln w="12700">
            <a:solidFill>
              <a:srgbClr val="DDDDDD"/>
            </a:solidFill>
            <a:prstDash val="solid"/>
          </a:ln>
        </p:spPr>
        <p:txBody>
          <a:bodyPr/>
          <a:lstStyle/>
          <a:p>
            <a:endParaRPr lang="en-US"/>
          </a:p>
        </p:txBody>
      </p:sp>
      <p:sp>
        <p:nvSpPr>
          <p:cNvPr id="8" name="Shape 6"/>
          <p:cNvSpPr/>
          <p:nvPr/>
        </p:nvSpPr>
        <p:spPr>
          <a:xfrm>
            <a:off x="320040" y="2560320"/>
            <a:ext cx="4069080" cy="365760"/>
          </a:xfrm>
          <a:prstGeom prst="rect">
            <a:avLst/>
          </a:prstGeom>
          <a:solidFill>
            <a:srgbClr val="6B7280"/>
          </a:solidFill>
          <a:ln w="12700">
            <a:solidFill>
              <a:srgbClr val="6B7280"/>
            </a:solidFill>
            <a:prstDash val="solid"/>
          </a:ln>
        </p:spPr>
        <p:txBody>
          <a:bodyPr/>
          <a:lstStyle/>
          <a:p>
            <a:endParaRPr lang="en-US"/>
          </a:p>
        </p:txBody>
      </p:sp>
      <p:sp>
        <p:nvSpPr>
          <p:cNvPr id="9" name="Text 7"/>
          <p:cNvSpPr/>
          <p:nvPr/>
        </p:nvSpPr>
        <p:spPr>
          <a:xfrm>
            <a:off x="457200" y="2606040"/>
            <a:ext cx="384048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IT'S NOT ABOUT...</a:t>
            </a:r>
            <a:endParaRPr lang="en-US" sz="1000" dirty="0"/>
          </a:p>
        </p:txBody>
      </p:sp>
      <p:sp>
        <p:nvSpPr>
          <p:cNvPr id="10" name="Text 8"/>
          <p:cNvSpPr/>
          <p:nvPr/>
        </p:nvSpPr>
        <p:spPr>
          <a:xfrm>
            <a:off x="457200" y="3017520"/>
            <a:ext cx="3840480" cy="384048"/>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Buying expensive software</a:t>
            </a:r>
            <a:endParaRPr lang="en-US" sz="1300" dirty="0"/>
          </a:p>
        </p:txBody>
      </p:sp>
      <p:sp>
        <p:nvSpPr>
          <p:cNvPr id="11" name="Text 9"/>
          <p:cNvSpPr/>
          <p:nvPr/>
        </p:nvSpPr>
        <p:spPr>
          <a:xfrm>
            <a:off x="457200" y="3465576"/>
            <a:ext cx="3840480" cy="384048"/>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Hiring a cybersecurity team</a:t>
            </a:r>
            <a:endParaRPr lang="en-US" sz="1300" dirty="0"/>
          </a:p>
        </p:txBody>
      </p:sp>
      <p:sp>
        <p:nvSpPr>
          <p:cNvPr id="12" name="Text 10"/>
          <p:cNvSpPr/>
          <p:nvPr/>
        </p:nvSpPr>
        <p:spPr>
          <a:xfrm>
            <a:off x="457200" y="3913632"/>
            <a:ext cx="3840480" cy="384048"/>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Passing a technical audit</a:t>
            </a:r>
            <a:endParaRPr lang="en-US" sz="1300" dirty="0"/>
          </a:p>
        </p:txBody>
      </p:sp>
      <p:sp>
        <p:nvSpPr>
          <p:cNvPr id="13" name="Text 11"/>
          <p:cNvSpPr/>
          <p:nvPr/>
        </p:nvSpPr>
        <p:spPr>
          <a:xfrm>
            <a:off x="457200" y="4361688"/>
            <a:ext cx="3840480" cy="384048"/>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Having a perfect score on Day 1</a:t>
            </a:r>
            <a:endParaRPr lang="en-US" sz="1300" dirty="0"/>
          </a:p>
        </p:txBody>
      </p:sp>
      <p:sp>
        <p:nvSpPr>
          <p:cNvPr id="14" name="Shape 12"/>
          <p:cNvSpPr/>
          <p:nvPr/>
        </p:nvSpPr>
        <p:spPr>
          <a:xfrm>
            <a:off x="4663440" y="2560320"/>
            <a:ext cx="4160520" cy="2286000"/>
          </a:xfrm>
          <a:prstGeom prst="rect">
            <a:avLst/>
          </a:prstGeom>
          <a:solidFill>
            <a:srgbClr val="D6E0EE"/>
          </a:solidFill>
          <a:ln w="12700">
            <a:solidFill>
              <a:srgbClr val="1A3F6F"/>
            </a:solidFill>
            <a:prstDash val="solid"/>
          </a:ln>
        </p:spPr>
        <p:txBody>
          <a:bodyPr/>
          <a:lstStyle/>
          <a:p>
            <a:endParaRPr lang="en-US"/>
          </a:p>
        </p:txBody>
      </p:sp>
      <p:sp>
        <p:nvSpPr>
          <p:cNvPr id="15" name="Shape 13"/>
          <p:cNvSpPr/>
          <p:nvPr/>
        </p:nvSpPr>
        <p:spPr>
          <a:xfrm>
            <a:off x="4663440" y="2560320"/>
            <a:ext cx="4160520" cy="365760"/>
          </a:xfrm>
          <a:prstGeom prst="rect">
            <a:avLst/>
          </a:prstGeom>
          <a:solidFill>
            <a:srgbClr val="1A3F6F"/>
          </a:solidFill>
          <a:ln w="12700">
            <a:solidFill>
              <a:srgbClr val="1A3F6F"/>
            </a:solidFill>
            <a:prstDash val="solid"/>
          </a:ln>
        </p:spPr>
        <p:txBody>
          <a:bodyPr/>
          <a:lstStyle/>
          <a:p>
            <a:endParaRPr lang="en-US"/>
          </a:p>
        </p:txBody>
      </p:sp>
      <p:sp>
        <p:nvSpPr>
          <p:cNvPr id="16" name="Text 14"/>
          <p:cNvSpPr/>
          <p:nvPr/>
        </p:nvSpPr>
        <p:spPr>
          <a:xfrm>
            <a:off x="4800600" y="2606040"/>
            <a:ext cx="393192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IT'S ABOUT...</a:t>
            </a:r>
            <a:endParaRPr lang="en-US" sz="1000" dirty="0"/>
          </a:p>
        </p:txBody>
      </p:sp>
      <p:sp>
        <p:nvSpPr>
          <p:cNvPr id="17" name="Text 15"/>
          <p:cNvSpPr/>
          <p:nvPr/>
        </p:nvSpPr>
        <p:spPr>
          <a:xfrm>
            <a:off x="4800600" y="3017520"/>
            <a:ext cx="3931920" cy="384048"/>
          </a:xfrm>
          <a:prstGeom prst="rect">
            <a:avLst/>
          </a:prstGeom>
          <a:noFill/>
          <a:ln/>
        </p:spPr>
        <p:txBody>
          <a:bodyPr wrap="square" rtlCol="0" anchor="ctr"/>
          <a:lstStyle/>
          <a:p>
            <a:pPr marL="0" indent="0">
              <a:buNone/>
            </a:pPr>
            <a:r>
              <a:rPr lang="en-US" sz="1300" b="1" dirty="0">
                <a:solidFill>
                  <a:srgbClr val="F47920"/>
                </a:solidFill>
                <a:latin typeface="Calibri" pitchFamily="34" charset="0"/>
                <a:ea typeface="Calibri" pitchFamily="34" charset="-122"/>
                <a:cs typeface="Calibri" pitchFamily="34" charset="-120"/>
              </a:rPr>
              <a:t>✓  </a:t>
            </a:r>
            <a:r>
              <a:rPr lang="en-US" sz="1300" dirty="0">
                <a:solidFill>
                  <a:srgbClr val="1A3F6F"/>
                </a:solidFill>
                <a:latin typeface="Calibri" pitchFamily="34" charset="0"/>
                <a:ea typeface="Calibri" pitchFamily="34" charset="-122"/>
                <a:cs typeface="Calibri" pitchFamily="34" charset="-120"/>
              </a:rPr>
              <a:t>Deciding how your organization handles data</a:t>
            </a:r>
            <a:endParaRPr lang="en-US" sz="1300" dirty="0"/>
          </a:p>
        </p:txBody>
      </p:sp>
      <p:sp>
        <p:nvSpPr>
          <p:cNvPr id="18" name="Text 16"/>
          <p:cNvSpPr/>
          <p:nvPr/>
        </p:nvSpPr>
        <p:spPr>
          <a:xfrm>
            <a:off x="4800600" y="3465576"/>
            <a:ext cx="3931920" cy="384048"/>
          </a:xfrm>
          <a:prstGeom prst="rect">
            <a:avLst/>
          </a:prstGeom>
          <a:noFill/>
          <a:ln/>
        </p:spPr>
        <p:txBody>
          <a:bodyPr wrap="square" rtlCol="0" anchor="ctr"/>
          <a:lstStyle/>
          <a:p>
            <a:pPr marL="0" indent="0">
              <a:buNone/>
            </a:pPr>
            <a:r>
              <a:rPr lang="en-US" sz="1300" b="1" dirty="0">
                <a:solidFill>
                  <a:srgbClr val="F47920"/>
                </a:solidFill>
                <a:latin typeface="Calibri" pitchFamily="34" charset="0"/>
                <a:ea typeface="Calibri" pitchFamily="34" charset="-122"/>
                <a:cs typeface="Calibri" pitchFamily="34" charset="-120"/>
              </a:rPr>
              <a:t>✓  </a:t>
            </a:r>
            <a:r>
              <a:rPr lang="en-US" sz="1300" dirty="0">
                <a:solidFill>
                  <a:srgbClr val="1A3F6F"/>
                </a:solidFill>
                <a:latin typeface="Calibri" pitchFamily="34" charset="0"/>
                <a:ea typeface="Calibri" pitchFamily="34" charset="-122"/>
                <a:cs typeface="Calibri" pitchFamily="34" charset="-120"/>
              </a:rPr>
              <a:t>Building habits that protect families</a:t>
            </a:r>
            <a:endParaRPr lang="en-US" sz="1300" dirty="0"/>
          </a:p>
        </p:txBody>
      </p:sp>
      <p:sp>
        <p:nvSpPr>
          <p:cNvPr id="19" name="Text 17"/>
          <p:cNvSpPr/>
          <p:nvPr/>
        </p:nvSpPr>
        <p:spPr>
          <a:xfrm>
            <a:off x="4800600" y="3913632"/>
            <a:ext cx="3931920" cy="384048"/>
          </a:xfrm>
          <a:prstGeom prst="rect">
            <a:avLst/>
          </a:prstGeom>
          <a:noFill/>
          <a:ln/>
        </p:spPr>
        <p:txBody>
          <a:bodyPr wrap="square" rtlCol="0" anchor="ctr"/>
          <a:lstStyle/>
          <a:p>
            <a:pPr marL="0" indent="0">
              <a:buNone/>
            </a:pPr>
            <a:r>
              <a:rPr lang="en-US" sz="1300" b="1" dirty="0">
                <a:solidFill>
                  <a:srgbClr val="F47920"/>
                </a:solidFill>
                <a:latin typeface="Calibri" pitchFamily="34" charset="0"/>
                <a:ea typeface="Calibri" pitchFamily="34" charset="-122"/>
                <a:cs typeface="Calibri" pitchFamily="34" charset="-120"/>
              </a:rPr>
              <a:t>✓  </a:t>
            </a:r>
            <a:r>
              <a:rPr lang="en-US" sz="1300" dirty="0">
                <a:solidFill>
                  <a:srgbClr val="1A3F6F"/>
                </a:solidFill>
                <a:latin typeface="Calibri" pitchFamily="34" charset="0"/>
                <a:ea typeface="Calibri" pitchFamily="34" charset="-122"/>
                <a:cs typeface="Calibri" pitchFamily="34" charset="-120"/>
              </a:rPr>
              <a:t>Knowing what to do when something goes wrong</a:t>
            </a:r>
            <a:endParaRPr lang="en-US" sz="1300" dirty="0"/>
          </a:p>
        </p:txBody>
      </p:sp>
      <p:sp>
        <p:nvSpPr>
          <p:cNvPr id="20" name="Text 18"/>
          <p:cNvSpPr/>
          <p:nvPr/>
        </p:nvSpPr>
        <p:spPr>
          <a:xfrm>
            <a:off x="4800600" y="4361688"/>
            <a:ext cx="3931920" cy="384048"/>
          </a:xfrm>
          <a:prstGeom prst="rect">
            <a:avLst/>
          </a:prstGeom>
          <a:noFill/>
          <a:ln/>
        </p:spPr>
        <p:txBody>
          <a:bodyPr wrap="square" rtlCol="0" anchor="ctr"/>
          <a:lstStyle/>
          <a:p>
            <a:pPr marL="0" indent="0">
              <a:buNone/>
            </a:pPr>
            <a:r>
              <a:rPr lang="en-US" sz="1300" b="1" dirty="0">
                <a:solidFill>
                  <a:srgbClr val="F47920"/>
                </a:solidFill>
                <a:latin typeface="Calibri" pitchFamily="34" charset="0"/>
                <a:ea typeface="Calibri" pitchFamily="34" charset="-122"/>
                <a:cs typeface="Calibri" pitchFamily="34" charset="-120"/>
              </a:rPr>
              <a:t>✓  </a:t>
            </a:r>
            <a:r>
              <a:rPr lang="en-US" sz="1300" dirty="0">
                <a:solidFill>
                  <a:srgbClr val="1A3F6F"/>
                </a:solidFill>
                <a:latin typeface="Calibri" pitchFamily="34" charset="0"/>
                <a:ea typeface="Calibri" pitchFamily="34" charset="-122"/>
                <a:cs typeface="Calibri" pitchFamily="34" charset="-120"/>
              </a:rPr>
              <a:t>Making honest progress and documenting it</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2</a:t>
            </a:r>
            <a:endParaRPr lang="en-US" sz="1100" dirty="0"/>
          </a:p>
        </p:txBody>
      </p:sp>
      <p:sp>
        <p:nvSpPr>
          <p:cNvPr id="4" name="Text 2"/>
          <p:cNvSpPr/>
          <p:nvPr/>
        </p:nvSpPr>
        <p:spPr>
          <a:xfrm>
            <a:off x="640080" y="1783080"/>
            <a:ext cx="8229600" cy="1463040"/>
          </a:xfrm>
          <a:prstGeom prst="rect">
            <a:avLst/>
          </a:prstGeom>
          <a:noFill/>
          <a:ln/>
        </p:spPr>
        <p:txBody>
          <a:bodyPr wrap="square"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The Addendum</a:t>
            </a:r>
            <a:endParaRPr lang="en-US" sz="4000" dirty="0"/>
          </a:p>
        </p:txBody>
      </p:sp>
      <p:sp>
        <p:nvSpPr>
          <p:cNvPr id="5" name="Text 3"/>
          <p:cNvSpPr/>
          <p:nvPr/>
        </p:nvSpPr>
        <p:spPr>
          <a:xfrm>
            <a:off x="640080" y="3383280"/>
            <a:ext cx="8229600" cy="45720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What changed, what it covers, and what it means for your programs.</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ADDENDUM</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Three Things the Addendum Establishes</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70432"/>
            <a:ext cx="640080" cy="640080"/>
          </a:xfrm>
          <a:prstGeom prst="rect">
            <a:avLst/>
          </a:prstGeom>
          <a:solidFill>
            <a:srgbClr val="1A3F6F"/>
          </a:solidFill>
          <a:ln w="12700">
            <a:solidFill>
              <a:srgbClr val="1A3F6F"/>
            </a:solidFill>
            <a:prstDash val="solid"/>
          </a:ln>
        </p:spPr>
        <p:txBody>
          <a:bodyPr/>
          <a:lstStyle/>
          <a:p>
            <a:endParaRPr lang="en-US"/>
          </a:p>
        </p:txBody>
      </p:sp>
      <p:sp>
        <p:nvSpPr>
          <p:cNvPr id="6" name="Text 4"/>
          <p:cNvSpPr/>
          <p:nvPr/>
        </p:nvSpPr>
        <p:spPr>
          <a:xfrm>
            <a:off x="320040" y="1170432"/>
            <a:ext cx="640080" cy="64008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A</a:t>
            </a:r>
            <a:endParaRPr lang="en-US" sz="2200" dirty="0"/>
          </a:p>
        </p:txBody>
      </p:sp>
      <p:sp>
        <p:nvSpPr>
          <p:cNvPr id="7" name="Text 5"/>
          <p:cNvSpPr/>
          <p:nvPr/>
        </p:nvSpPr>
        <p:spPr>
          <a:xfrm>
            <a:off x="1097280" y="1216152"/>
            <a:ext cx="749808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A Standard of Care</a:t>
            </a:r>
            <a:endParaRPr lang="en-US" sz="1400" dirty="0"/>
          </a:p>
        </p:txBody>
      </p:sp>
      <p:sp>
        <p:nvSpPr>
          <p:cNvPr id="8" name="Text 6"/>
          <p:cNvSpPr/>
          <p:nvPr/>
        </p:nvSpPr>
        <p:spPr>
          <a:xfrm>
            <a:off x="1097280" y="1517904"/>
            <a:ext cx="7498080" cy="594360"/>
          </a:xfrm>
          <a:prstGeom prst="rect">
            <a:avLst/>
          </a:prstGeom>
          <a:noFill/>
          <a:ln/>
        </p:spPr>
        <p:txBody>
          <a:bodyPr wrap="square" rtlCol="0" anchor="t"/>
          <a:lstStyle/>
          <a:p>
            <a:pPr marL="0" indent="0">
              <a:buNone/>
            </a:pPr>
            <a:r>
              <a:rPr lang="en-US" sz="1200" dirty="0">
                <a:solidFill>
                  <a:srgbClr val="4A4A4A"/>
                </a:solidFill>
                <a:latin typeface="Calibri" pitchFamily="34" charset="0"/>
                <a:ea typeface="Calibri" pitchFamily="34" charset="-122"/>
                <a:cs typeface="Calibri" pitchFamily="34" charset="-120"/>
              </a:rPr>
              <a:t>Keep participant information confidential. Use it only for program purposes. Make sure anyone who touches that data (staff, volunteers, subcontractors) is bound to the same standard in writing.</a:t>
            </a:r>
            <a:endParaRPr lang="en-US" sz="1200" dirty="0"/>
          </a:p>
        </p:txBody>
      </p:sp>
      <p:sp>
        <p:nvSpPr>
          <p:cNvPr id="9" name="Shape 7"/>
          <p:cNvSpPr/>
          <p:nvPr/>
        </p:nvSpPr>
        <p:spPr>
          <a:xfrm>
            <a:off x="320040" y="2404872"/>
            <a:ext cx="640080" cy="640080"/>
          </a:xfrm>
          <a:prstGeom prst="rect">
            <a:avLst/>
          </a:prstGeom>
          <a:solidFill>
            <a:srgbClr val="1A3F6F"/>
          </a:solidFill>
          <a:ln w="12700">
            <a:solidFill>
              <a:srgbClr val="1A3F6F"/>
            </a:solidFill>
            <a:prstDash val="solid"/>
          </a:ln>
        </p:spPr>
        <p:txBody>
          <a:bodyPr/>
          <a:lstStyle/>
          <a:p>
            <a:endParaRPr lang="en-US"/>
          </a:p>
        </p:txBody>
      </p:sp>
      <p:sp>
        <p:nvSpPr>
          <p:cNvPr id="10" name="Text 8"/>
          <p:cNvSpPr/>
          <p:nvPr/>
        </p:nvSpPr>
        <p:spPr>
          <a:xfrm>
            <a:off x="320040" y="2404872"/>
            <a:ext cx="640080" cy="64008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B</a:t>
            </a:r>
            <a:endParaRPr lang="en-US" sz="2200" dirty="0"/>
          </a:p>
        </p:txBody>
      </p:sp>
      <p:sp>
        <p:nvSpPr>
          <p:cNvPr id="11" name="Text 9"/>
          <p:cNvSpPr/>
          <p:nvPr/>
        </p:nvSpPr>
        <p:spPr>
          <a:xfrm>
            <a:off x="1097280" y="2450592"/>
            <a:ext cx="749808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13 Required Security Controls</a:t>
            </a:r>
            <a:endParaRPr lang="en-US" sz="1400" dirty="0"/>
          </a:p>
        </p:txBody>
      </p:sp>
      <p:sp>
        <p:nvSpPr>
          <p:cNvPr id="12" name="Text 10"/>
          <p:cNvSpPr/>
          <p:nvPr/>
        </p:nvSpPr>
        <p:spPr>
          <a:xfrm>
            <a:off x="1097280" y="2752344"/>
            <a:ext cx="7498080" cy="594360"/>
          </a:xfrm>
          <a:prstGeom prst="rect">
            <a:avLst/>
          </a:prstGeom>
          <a:noFill/>
          <a:ln/>
        </p:spPr>
        <p:txBody>
          <a:bodyPr wrap="square" rtlCol="0" anchor="t"/>
          <a:lstStyle/>
          <a:p>
            <a:pPr marL="0" indent="0">
              <a:buNone/>
            </a:pPr>
            <a:r>
              <a:rPr lang="en-US" sz="1200" dirty="0">
                <a:solidFill>
                  <a:srgbClr val="4A4A4A"/>
                </a:solidFill>
                <a:latin typeface="Calibri" pitchFamily="34" charset="0"/>
                <a:ea typeface="Calibri" pitchFamily="34" charset="-122"/>
                <a:cs typeface="Calibri" pitchFamily="34" charset="-120"/>
              </a:rPr>
              <a:t>Put practical safeguards in place. These aren't aspirational. They're required. We'll walk through each one and show you they're mostly free and straightforward.</a:t>
            </a:r>
            <a:endParaRPr lang="en-US" sz="1200" dirty="0"/>
          </a:p>
        </p:txBody>
      </p:sp>
      <p:sp>
        <p:nvSpPr>
          <p:cNvPr id="13" name="Shape 11"/>
          <p:cNvSpPr/>
          <p:nvPr/>
        </p:nvSpPr>
        <p:spPr>
          <a:xfrm>
            <a:off x="320040" y="3639312"/>
            <a:ext cx="640080" cy="640080"/>
          </a:xfrm>
          <a:prstGeom prst="rect">
            <a:avLst/>
          </a:prstGeom>
          <a:solidFill>
            <a:srgbClr val="1A3F6F"/>
          </a:solidFill>
          <a:ln w="12700">
            <a:solidFill>
              <a:srgbClr val="1A3F6F"/>
            </a:solidFill>
            <a:prstDash val="solid"/>
          </a:ln>
        </p:spPr>
        <p:txBody>
          <a:bodyPr/>
          <a:lstStyle/>
          <a:p>
            <a:endParaRPr lang="en-US"/>
          </a:p>
        </p:txBody>
      </p:sp>
      <p:sp>
        <p:nvSpPr>
          <p:cNvPr id="14" name="Text 12"/>
          <p:cNvSpPr/>
          <p:nvPr/>
        </p:nvSpPr>
        <p:spPr>
          <a:xfrm>
            <a:off x="320040" y="3639312"/>
            <a:ext cx="640080" cy="64008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C</a:t>
            </a:r>
            <a:endParaRPr lang="en-US" sz="2200" dirty="0"/>
          </a:p>
        </p:txBody>
      </p:sp>
      <p:sp>
        <p:nvSpPr>
          <p:cNvPr id="15" name="Text 13"/>
          <p:cNvSpPr/>
          <p:nvPr/>
        </p:nvSpPr>
        <p:spPr>
          <a:xfrm>
            <a:off x="1097280" y="3685032"/>
            <a:ext cx="749808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Breach Response: The 48-Hour Rule</a:t>
            </a:r>
            <a:endParaRPr lang="en-US" sz="1400" dirty="0"/>
          </a:p>
        </p:txBody>
      </p:sp>
      <p:sp>
        <p:nvSpPr>
          <p:cNvPr id="16" name="Text 14"/>
          <p:cNvSpPr/>
          <p:nvPr/>
        </p:nvSpPr>
        <p:spPr>
          <a:xfrm>
            <a:off x="1097280" y="3986784"/>
            <a:ext cx="7498080" cy="594360"/>
          </a:xfrm>
          <a:prstGeom prst="rect">
            <a:avLst/>
          </a:prstGeom>
          <a:noFill/>
          <a:ln/>
        </p:spPr>
        <p:txBody>
          <a:bodyPr wrap="square" rtlCol="0" anchor="t"/>
          <a:lstStyle/>
          <a:p>
            <a:pPr marL="0" indent="0">
              <a:buNone/>
            </a:pPr>
            <a:r>
              <a:rPr lang="en-US" sz="1200" dirty="0">
                <a:solidFill>
                  <a:srgbClr val="4A4A4A"/>
                </a:solidFill>
                <a:latin typeface="Calibri" pitchFamily="34" charset="0"/>
                <a:ea typeface="Calibri" pitchFamily="34" charset="-122"/>
                <a:cs typeface="Calibri" pitchFamily="34" charset="-120"/>
              </a:rPr>
              <a:t>If something goes wrong, tell KHA within 48 hours. We'll walk through exactly what to report and who to call. The goal is early coordination, not punishment.</a:t>
            </a:r>
            <a:endParaRPr lang="en-US" sz="1200" dirty="0"/>
          </a:p>
        </p:txBody>
      </p:sp>
      <p:sp>
        <p:nvSpPr>
          <p:cNvPr id="17" name="Shape 15"/>
          <p:cNvSpPr/>
          <p:nvPr/>
        </p:nvSpPr>
        <p:spPr>
          <a:xfrm>
            <a:off x="320040" y="4480559"/>
            <a:ext cx="8503920" cy="640067"/>
          </a:xfrm>
          <a:prstGeom prst="rect">
            <a:avLst/>
          </a:prstGeom>
          <a:solidFill>
            <a:srgbClr val="D6E0EE"/>
          </a:solidFill>
          <a:ln w="12700">
            <a:solidFill>
              <a:srgbClr val="D6E0EE"/>
            </a:solidFill>
            <a:prstDash val="solid"/>
          </a:ln>
        </p:spPr>
        <p:txBody>
          <a:bodyPr/>
          <a:lstStyle/>
          <a:p>
            <a:endParaRPr lang="en-US"/>
          </a:p>
        </p:txBody>
      </p:sp>
      <p:sp>
        <p:nvSpPr>
          <p:cNvPr id="18" name="Text 16"/>
          <p:cNvSpPr/>
          <p:nvPr/>
        </p:nvSpPr>
        <p:spPr>
          <a:xfrm>
            <a:off x="457200" y="4617720"/>
            <a:ext cx="8229600" cy="365760"/>
          </a:xfrm>
          <a:prstGeom prst="rect">
            <a:avLst/>
          </a:prstGeom>
          <a:noFill/>
          <a:ln/>
        </p:spPr>
        <p:txBody>
          <a:bodyPr wrap="square" rtlCol="0" anchor="ctr"/>
          <a:lstStyle/>
          <a:p>
            <a:r>
              <a:rPr lang="en-US" sz="1100" dirty="0"/>
              <a:t>The Addendum establishes that KHA has the right and obligation to protect participant data collected across its funded programs. Your organization is the day-to-day steward of that data. That means you control access, secure it, and use it to deliver services. It also means you cannot disclose it to outside parties without KHA's written approval.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ADDENDUM</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PII: The Information You're Protecting</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15568"/>
            <a:ext cx="8229600" cy="45720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PII is any information that can identify a specific person, alone or combined with other data. In your programs, you almost certainly have more of it than you think.</a:t>
            </a:r>
            <a:endParaRPr lang="en-US" sz="1300" dirty="0"/>
          </a:p>
        </p:txBody>
      </p:sp>
      <p:sp>
        <p:nvSpPr>
          <p:cNvPr id="6" name="Shape 4"/>
          <p:cNvSpPr/>
          <p:nvPr/>
        </p:nvSpPr>
        <p:spPr>
          <a:xfrm>
            <a:off x="320040" y="1664208"/>
            <a:ext cx="2697480" cy="324612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7" name="Shape 5"/>
          <p:cNvSpPr/>
          <p:nvPr/>
        </p:nvSpPr>
        <p:spPr>
          <a:xfrm>
            <a:off x="320040" y="1664208"/>
            <a:ext cx="2697480" cy="384048"/>
          </a:xfrm>
          <a:prstGeom prst="rect">
            <a:avLst/>
          </a:prstGeom>
          <a:solidFill>
            <a:srgbClr val="F47920"/>
          </a:solidFill>
          <a:ln w="12700">
            <a:solidFill>
              <a:srgbClr val="F47920"/>
            </a:solidFill>
            <a:prstDash val="solid"/>
          </a:ln>
        </p:spPr>
        <p:txBody>
          <a:bodyPr/>
          <a:lstStyle/>
          <a:p>
            <a:endParaRPr lang="en-US"/>
          </a:p>
        </p:txBody>
      </p:sp>
      <p:sp>
        <p:nvSpPr>
          <p:cNvPr id="8" name="Text 6"/>
          <p:cNvSpPr/>
          <p:nvPr/>
        </p:nvSpPr>
        <p:spPr>
          <a:xfrm>
            <a:off x="411480" y="1709928"/>
            <a:ext cx="251460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You Definitely Have This</a:t>
            </a:r>
            <a:endParaRPr lang="en-US" sz="1100" dirty="0"/>
          </a:p>
        </p:txBody>
      </p:sp>
      <p:sp>
        <p:nvSpPr>
          <p:cNvPr id="9" name="Text 7"/>
          <p:cNvSpPr/>
          <p:nvPr/>
        </p:nvSpPr>
        <p:spPr>
          <a:xfrm>
            <a:off x="429768" y="2148840"/>
            <a:ext cx="2487168" cy="41148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Participant names</a:t>
            </a:r>
            <a:endParaRPr lang="en-US" sz="1200" dirty="0"/>
          </a:p>
        </p:txBody>
      </p:sp>
      <p:sp>
        <p:nvSpPr>
          <p:cNvPr id="10" name="Text 8"/>
          <p:cNvSpPr/>
          <p:nvPr/>
        </p:nvSpPr>
        <p:spPr>
          <a:xfrm>
            <a:off x="429768" y="2642616"/>
            <a:ext cx="2487168" cy="41148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Dates of birth</a:t>
            </a:r>
            <a:endParaRPr lang="en-US" sz="1200" dirty="0"/>
          </a:p>
        </p:txBody>
      </p:sp>
      <p:sp>
        <p:nvSpPr>
          <p:cNvPr id="11" name="Text 9"/>
          <p:cNvSpPr/>
          <p:nvPr/>
        </p:nvSpPr>
        <p:spPr>
          <a:xfrm>
            <a:off x="429768" y="3136392"/>
            <a:ext cx="2487168" cy="41148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Home addresses</a:t>
            </a:r>
            <a:endParaRPr lang="en-US" sz="1200" dirty="0"/>
          </a:p>
        </p:txBody>
      </p:sp>
      <p:sp>
        <p:nvSpPr>
          <p:cNvPr id="12" name="Text 10"/>
          <p:cNvSpPr/>
          <p:nvPr/>
        </p:nvSpPr>
        <p:spPr>
          <a:xfrm>
            <a:off x="429768" y="3630168"/>
            <a:ext cx="2487168" cy="41148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Phone numbers &amp; emails</a:t>
            </a:r>
            <a:endParaRPr lang="en-US" sz="1200" dirty="0"/>
          </a:p>
        </p:txBody>
      </p:sp>
      <p:sp>
        <p:nvSpPr>
          <p:cNvPr id="13" name="Text 11"/>
          <p:cNvSpPr/>
          <p:nvPr/>
        </p:nvSpPr>
        <p:spPr>
          <a:xfrm>
            <a:off x="429768" y="4123944"/>
            <a:ext cx="2487168" cy="41148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Program enrollment records</a:t>
            </a:r>
            <a:endParaRPr lang="en-US" sz="1200" dirty="0"/>
          </a:p>
        </p:txBody>
      </p:sp>
      <p:sp>
        <p:nvSpPr>
          <p:cNvPr id="14" name="Shape 12"/>
          <p:cNvSpPr/>
          <p:nvPr/>
        </p:nvSpPr>
        <p:spPr>
          <a:xfrm>
            <a:off x="3218688" y="1664208"/>
            <a:ext cx="2697480" cy="324612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5" name="Shape 13"/>
          <p:cNvSpPr/>
          <p:nvPr/>
        </p:nvSpPr>
        <p:spPr>
          <a:xfrm>
            <a:off x="3218688" y="1664208"/>
            <a:ext cx="2697480" cy="384048"/>
          </a:xfrm>
          <a:prstGeom prst="rect">
            <a:avLst/>
          </a:prstGeom>
          <a:solidFill>
            <a:srgbClr val="1A3F6F"/>
          </a:solidFill>
          <a:ln w="12700">
            <a:solidFill>
              <a:srgbClr val="1A3F6F"/>
            </a:solidFill>
            <a:prstDash val="solid"/>
          </a:ln>
        </p:spPr>
        <p:txBody>
          <a:bodyPr/>
          <a:lstStyle/>
          <a:p>
            <a:endParaRPr lang="en-US"/>
          </a:p>
        </p:txBody>
      </p:sp>
      <p:sp>
        <p:nvSpPr>
          <p:cNvPr id="16" name="Text 14"/>
          <p:cNvSpPr/>
          <p:nvPr/>
        </p:nvSpPr>
        <p:spPr>
          <a:xfrm>
            <a:off x="3310128" y="1709928"/>
            <a:ext cx="251460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You Probably Have This</a:t>
            </a:r>
            <a:endParaRPr lang="en-US" sz="1100" dirty="0"/>
          </a:p>
        </p:txBody>
      </p:sp>
      <p:sp>
        <p:nvSpPr>
          <p:cNvPr id="17" name="Text 15"/>
          <p:cNvSpPr/>
          <p:nvPr/>
        </p:nvSpPr>
        <p:spPr>
          <a:xfrm>
            <a:off x="3328416" y="2148840"/>
            <a:ext cx="2487168" cy="411480"/>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School records (FERPA-protected)</a:t>
            </a:r>
            <a:endParaRPr lang="en-US" sz="1200" dirty="0"/>
          </a:p>
        </p:txBody>
      </p:sp>
      <p:sp>
        <p:nvSpPr>
          <p:cNvPr id="18" name="Text 16"/>
          <p:cNvSpPr/>
          <p:nvPr/>
        </p:nvSpPr>
        <p:spPr>
          <a:xfrm>
            <a:off x="3328416" y="2642616"/>
            <a:ext cx="2487168" cy="411480"/>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Health or insurance info (HIPAA)</a:t>
            </a:r>
            <a:endParaRPr lang="en-US" sz="1200" dirty="0"/>
          </a:p>
        </p:txBody>
      </p:sp>
      <p:sp>
        <p:nvSpPr>
          <p:cNvPr id="19" name="Text 17"/>
          <p:cNvSpPr/>
          <p:nvPr/>
        </p:nvSpPr>
        <p:spPr>
          <a:xfrm>
            <a:off x="3328416" y="3136392"/>
            <a:ext cx="2487168" cy="411480"/>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Emergency contacts</a:t>
            </a:r>
            <a:endParaRPr lang="en-US" sz="1200" dirty="0"/>
          </a:p>
        </p:txBody>
      </p:sp>
      <p:sp>
        <p:nvSpPr>
          <p:cNvPr id="20" name="Text 18"/>
          <p:cNvSpPr/>
          <p:nvPr/>
        </p:nvSpPr>
        <p:spPr>
          <a:xfrm>
            <a:off x="3328416" y="3630168"/>
            <a:ext cx="2487168" cy="411480"/>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Attendance and progress notes</a:t>
            </a:r>
            <a:endParaRPr lang="en-US" sz="1200" dirty="0"/>
          </a:p>
        </p:txBody>
      </p:sp>
      <p:sp>
        <p:nvSpPr>
          <p:cNvPr id="21" name="Text 19"/>
          <p:cNvSpPr/>
          <p:nvPr/>
        </p:nvSpPr>
        <p:spPr>
          <a:xfrm>
            <a:off x="3328416" y="4123944"/>
            <a:ext cx="2487168" cy="411480"/>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Behavioral records</a:t>
            </a:r>
            <a:endParaRPr lang="en-US" sz="1200" dirty="0"/>
          </a:p>
        </p:txBody>
      </p:sp>
      <p:sp>
        <p:nvSpPr>
          <p:cNvPr id="22" name="Shape 20"/>
          <p:cNvSpPr/>
          <p:nvPr/>
        </p:nvSpPr>
        <p:spPr>
          <a:xfrm>
            <a:off x="6117336" y="1664208"/>
            <a:ext cx="2697480" cy="324612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23" name="Shape 21"/>
          <p:cNvSpPr/>
          <p:nvPr/>
        </p:nvSpPr>
        <p:spPr>
          <a:xfrm>
            <a:off x="6117336" y="1664208"/>
            <a:ext cx="2697480" cy="384048"/>
          </a:xfrm>
          <a:prstGeom prst="rect">
            <a:avLst/>
          </a:prstGeom>
          <a:solidFill>
            <a:srgbClr val="5B6B8A"/>
          </a:solidFill>
          <a:ln w="12700">
            <a:solidFill>
              <a:srgbClr val="5B6B8A"/>
            </a:solidFill>
            <a:prstDash val="solid"/>
          </a:ln>
        </p:spPr>
        <p:txBody>
          <a:bodyPr/>
          <a:lstStyle/>
          <a:p>
            <a:endParaRPr lang="en-US"/>
          </a:p>
        </p:txBody>
      </p:sp>
      <p:sp>
        <p:nvSpPr>
          <p:cNvPr id="24" name="Text 22"/>
          <p:cNvSpPr/>
          <p:nvPr/>
        </p:nvSpPr>
        <p:spPr>
          <a:xfrm>
            <a:off x="6208776" y="1709928"/>
            <a:ext cx="251460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You Might Have This</a:t>
            </a:r>
            <a:endParaRPr lang="en-US" sz="1100" dirty="0"/>
          </a:p>
        </p:txBody>
      </p:sp>
      <p:sp>
        <p:nvSpPr>
          <p:cNvPr id="25" name="Text 23"/>
          <p:cNvSpPr/>
          <p:nvPr/>
        </p:nvSpPr>
        <p:spPr>
          <a:xfrm>
            <a:off x="6227064" y="2148840"/>
            <a:ext cx="2487168" cy="411480"/>
          </a:xfrm>
          <a:prstGeom prst="rect">
            <a:avLst/>
          </a:prstGeom>
          <a:noFill/>
          <a:ln/>
        </p:spPr>
        <p:txBody>
          <a:bodyPr wrap="square" rtlCol="0" anchor="ctr"/>
          <a:lstStyle/>
          <a:p>
            <a:pPr marL="0" indent="0">
              <a:buNone/>
            </a:pPr>
            <a:r>
              <a:rPr lang="en-US" sz="1200" b="1" dirty="0">
                <a:solidFill>
                  <a:srgbClr val="5B6B8A"/>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Social Security numbers</a:t>
            </a:r>
            <a:endParaRPr lang="en-US" sz="1200" dirty="0"/>
          </a:p>
        </p:txBody>
      </p:sp>
      <p:sp>
        <p:nvSpPr>
          <p:cNvPr id="26" name="Text 24"/>
          <p:cNvSpPr/>
          <p:nvPr/>
        </p:nvSpPr>
        <p:spPr>
          <a:xfrm>
            <a:off x="6227064" y="2642616"/>
            <a:ext cx="2487168" cy="411480"/>
          </a:xfrm>
          <a:prstGeom prst="rect">
            <a:avLst/>
          </a:prstGeom>
          <a:noFill/>
          <a:ln/>
        </p:spPr>
        <p:txBody>
          <a:bodyPr wrap="square" rtlCol="0" anchor="ctr"/>
          <a:lstStyle/>
          <a:p>
            <a:pPr marL="0" indent="0">
              <a:buNone/>
            </a:pPr>
            <a:r>
              <a:rPr lang="en-US" sz="1200" b="1" dirty="0">
                <a:solidFill>
                  <a:srgbClr val="5B6B8A"/>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Student ID numbers</a:t>
            </a:r>
            <a:endParaRPr lang="en-US" sz="1200" dirty="0"/>
          </a:p>
        </p:txBody>
      </p:sp>
      <p:sp>
        <p:nvSpPr>
          <p:cNvPr id="27" name="Text 25"/>
          <p:cNvSpPr/>
          <p:nvPr/>
        </p:nvSpPr>
        <p:spPr>
          <a:xfrm>
            <a:off x="6227064" y="3136392"/>
            <a:ext cx="2487168" cy="411480"/>
          </a:xfrm>
          <a:prstGeom prst="rect">
            <a:avLst/>
          </a:prstGeom>
          <a:noFill/>
          <a:ln/>
        </p:spPr>
        <p:txBody>
          <a:bodyPr wrap="square" rtlCol="0" anchor="ctr"/>
          <a:lstStyle/>
          <a:p>
            <a:pPr marL="0" indent="0">
              <a:buNone/>
            </a:pPr>
            <a:r>
              <a:rPr lang="en-US" sz="1200" b="1" dirty="0">
                <a:solidFill>
                  <a:srgbClr val="5B6B8A"/>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Financial account info</a:t>
            </a:r>
            <a:endParaRPr lang="en-US" sz="1200" dirty="0"/>
          </a:p>
        </p:txBody>
      </p:sp>
      <p:sp>
        <p:nvSpPr>
          <p:cNvPr id="28" name="Text 26"/>
          <p:cNvSpPr/>
          <p:nvPr/>
        </p:nvSpPr>
        <p:spPr>
          <a:xfrm>
            <a:off x="6227064" y="3630168"/>
            <a:ext cx="2487168" cy="411480"/>
          </a:xfrm>
          <a:prstGeom prst="rect">
            <a:avLst/>
          </a:prstGeom>
          <a:noFill/>
          <a:ln/>
        </p:spPr>
        <p:txBody>
          <a:bodyPr wrap="square" rtlCol="0" anchor="ctr"/>
          <a:lstStyle/>
          <a:p>
            <a:pPr marL="0" indent="0">
              <a:buNone/>
            </a:pPr>
            <a:r>
              <a:rPr lang="en-US" sz="1200" b="1" dirty="0">
                <a:solidFill>
                  <a:srgbClr val="5B6B8A"/>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Immigration status</a:t>
            </a:r>
            <a:endParaRPr lang="en-US" sz="1200" dirty="0"/>
          </a:p>
        </p:txBody>
      </p:sp>
      <p:sp>
        <p:nvSpPr>
          <p:cNvPr id="29" name="Text 27"/>
          <p:cNvSpPr/>
          <p:nvPr/>
        </p:nvSpPr>
        <p:spPr>
          <a:xfrm>
            <a:off x="6227064" y="4123944"/>
            <a:ext cx="2487168" cy="411480"/>
          </a:xfrm>
          <a:prstGeom prst="rect">
            <a:avLst/>
          </a:prstGeom>
          <a:noFill/>
          <a:ln/>
        </p:spPr>
        <p:txBody>
          <a:bodyPr wrap="square" rtlCol="0" anchor="ctr"/>
          <a:lstStyle/>
          <a:p>
            <a:pPr marL="0" indent="0">
              <a:buNone/>
            </a:pPr>
            <a:r>
              <a:rPr lang="en-US" sz="1200" b="1" dirty="0">
                <a:solidFill>
                  <a:srgbClr val="5B6B8A"/>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Court or juvenile justice records</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3</a:t>
            </a:r>
            <a:endParaRPr lang="en-US" sz="1100" dirty="0"/>
          </a:p>
        </p:txBody>
      </p:sp>
      <p:sp>
        <p:nvSpPr>
          <p:cNvPr id="4" name="Text 2"/>
          <p:cNvSpPr/>
          <p:nvPr/>
        </p:nvSpPr>
        <p:spPr>
          <a:xfrm>
            <a:off x="640080" y="1783080"/>
            <a:ext cx="8229600" cy="109728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The 13 Controls</a:t>
            </a:r>
            <a:endParaRPr lang="en-US" sz="4400" dirty="0"/>
          </a:p>
        </p:txBody>
      </p:sp>
      <p:sp>
        <p:nvSpPr>
          <p:cNvPr id="5" name="Text 3"/>
          <p:cNvSpPr/>
          <p:nvPr/>
        </p:nvSpPr>
        <p:spPr>
          <a:xfrm>
            <a:off x="640080" y="3017520"/>
            <a:ext cx="8229600" cy="64008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Practical steps, not expensive technology.</a:t>
            </a:r>
            <a:endParaRPr lang="en-US" sz="1500" dirty="0"/>
          </a:p>
          <a:p>
            <a:pPr marL="0" indent="0">
              <a:buNone/>
            </a:pPr>
            <a:r>
              <a:rPr lang="en-US" sz="1500" i="1" dirty="0">
                <a:solidFill>
                  <a:srgbClr val="D6E0EE"/>
                </a:solidFill>
                <a:latin typeface="Calibri" pitchFamily="34" charset="0"/>
                <a:ea typeface="Calibri" pitchFamily="34" charset="-122"/>
                <a:cs typeface="Calibri" pitchFamily="34" charset="-120"/>
              </a:rPr>
              <a:t>Most are free. All are within reach.</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13 CONTROLS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Two Tiers: Start with the Six That Matter Most</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114800" cy="3794760"/>
          </a:xfrm>
          <a:prstGeom prst="rect">
            <a:avLst/>
          </a:prstGeom>
          <a:solidFill>
            <a:srgbClr val="FDE9D9"/>
          </a:solidFill>
          <a:ln w="12700">
            <a:solidFill>
              <a:srgbClr val="F47920"/>
            </a:solidFill>
            <a:prstDash val="solid"/>
          </a:ln>
        </p:spPr>
        <p:txBody>
          <a:bodyPr/>
          <a:lstStyle/>
          <a:p>
            <a:endParaRPr lang="en-US"/>
          </a:p>
        </p:txBody>
      </p:sp>
      <p:sp>
        <p:nvSpPr>
          <p:cNvPr id="6" name="Shape 4"/>
          <p:cNvSpPr/>
          <p:nvPr/>
        </p:nvSpPr>
        <p:spPr>
          <a:xfrm>
            <a:off x="320040" y="1115568"/>
            <a:ext cx="4114800" cy="438912"/>
          </a:xfrm>
          <a:prstGeom prst="rect">
            <a:avLst/>
          </a:prstGeom>
          <a:solidFill>
            <a:srgbClr val="F47920"/>
          </a:solidFill>
          <a:ln w="12700">
            <a:solidFill>
              <a:srgbClr val="F47920"/>
            </a:solidFill>
            <a:prstDash val="solid"/>
          </a:ln>
        </p:spPr>
        <p:txBody>
          <a:bodyPr/>
          <a:lstStyle/>
          <a:p>
            <a:endParaRPr lang="en-US"/>
          </a:p>
        </p:txBody>
      </p:sp>
      <p:sp>
        <p:nvSpPr>
          <p:cNvPr id="7" name="Text 5"/>
          <p:cNvSpPr/>
          <p:nvPr/>
        </p:nvSpPr>
        <p:spPr>
          <a:xfrm>
            <a:off x="411480" y="1152144"/>
            <a:ext cx="3931920" cy="347472"/>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HIGH RISK: 6 Controls</a:t>
            </a:r>
            <a:endParaRPr lang="en-US" sz="1300" dirty="0"/>
          </a:p>
        </p:txBody>
      </p:sp>
      <p:sp>
        <p:nvSpPr>
          <p:cNvPr id="8" name="Text 6"/>
          <p:cNvSpPr/>
          <p:nvPr/>
        </p:nvSpPr>
        <p:spPr>
          <a:xfrm>
            <a:off x="457200" y="1627632"/>
            <a:ext cx="3840480" cy="548640"/>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These are the front door, the deadbolt, and the alarm system. If these aren't in place, everything else is secondary.</a:t>
            </a:r>
            <a:endParaRPr lang="en-US" sz="1100" dirty="0"/>
          </a:p>
        </p:txBody>
      </p:sp>
      <p:sp>
        <p:nvSpPr>
          <p:cNvPr id="9" name="Text 7"/>
          <p:cNvSpPr/>
          <p:nvPr/>
        </p:nvSpPr>
        <p:spPr>
          <a:xfrm>
            <a:off x="457200" y="2240280"/>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M1  Name a Cybersecurity Point Person</a:t>
            </a:r>
            <a:endParaRPr lang="en-US" sz="1200" dirty="0"/>
          </a:p>
        </p:txBody>
      </p:sp>
      <p:sp>
        <p:nvSpPr>
          <p:cNvPr id="10" name="Text 8"/>
          <p:cNvSpPr/>
          <p:nvPr/>
        </p:nvSpPr>
        <p:spPr>
          <a:xfrm>
            <a:off x="457200" y="2688336"/>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M2  Turn on MFA</a:t>
            </a:r>
            <a:endParaRPr lang="en-US" sz="1200" dirty="0"/>
          </a:p>
        </p:txBody>
      </p:sp>
      <p:sp>
        <p:nvSpPr>
          <p:cNvPr id="11" name="Text 9"/>
          <p:cNvSpPr/>
          <p:nvPr/>
        </p:nvSpPr>
        <p:spPr>
          <a:xfrm>
            <a:off x="457200" y="3136392"/>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M3  Know Where Your Data Lives</a:t>
            </a:r>
            <a:endParaRPr lang="en-US" sz="1200" dirty="0"/>
          </a:p>
        </p:txBody>
      </p:sp>
      <p:sp>
        <p:nvSpPr>
          <p:cNvPr id="12" name="Text 10"/>
          <p:cNvSpPr/>
          <p:nvPr/>
        </p:nvSpPr>
        <p:spPr>
          <a:xfrm>
            <a:off x="457200" y="3584448"/>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M5  No Shared Logins</a:t>
            </a:r>
            <a:endParaRPr lang="en-US" sz="1200" dirty="0"/>
          </a:p>
        </p:txBody>
      </p:sp>
      <p:sp>
        <p:nvSpPr>
          <p:cNvPr id="13" name="Text 11"/>
          <p:cNvSpPr/>
          <p:nvPr/>
        </p:nvSpPr>
        <p:spPr>
          <a:xfrm>
            <a:off x="457200" y="4032504"/>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M8  Revoke Access When People Leave</a:t>
            </a:r>
            <a:endParaRPr lang="en-US" sz="1200" dirty="0"/>
          </a:p>
        </p:txBody>
      </p:sp>
      <p:sp>
        <p:nvSpPr>
          <p:cNvPr id="14" name="Text 12"/>
          <p:cNvSpPr/>
          <p:nvPr/>
        </p:nvSpPr>
        <p:spPr>
          <a:xfrm>
            <a:off x="457200" y="4480560"/>
            <a:ext cx="3840480" cy="38404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b="1" dirty="0">
                <a:solidFill>
                  <a:srgbClr val="1A3F6F"/>
                </a:solidFill>
                <a:latin typeface="Calibri" pitchFamily="34" charset="0"/>
                <a:ea typeface="Calibri" pitchFamily="34" charset="-122"/>
                <a:cs typeface="Calibri" pitchFamily="34" charset="-120"/>
              </a:rPr>
              <a:t>M9  Encrypt Your Devices</a:t>
            </a:r>
            <a:endParaRPr lang="en-US" sz="1200" dirty="0"/>
          </a:p>
        </p:txBody>
      </p:sp>
      <p:sp>
        <p:nvSpPr>
          <p:cNvPr id="15" name="Shape 13"/>
          <p:cNvSpPr/>
          <p:nvPr/>
        </p:nvSpPr>
        <p:spPr>
          <a:xfrm>
            <a:off x="4709160" y="1281400"/>
            <a:ext cx="4114800" cy="3628928"/>
          </a:xfrm>
          <a:prstGeom prst="rect">
            <a:avLst/>
          </a:prstGeom>
          <a:solidFill>
            <a:srgbClr val="D6E0EE"/>
          </a:solidFill>
          <a:ln w="12700">
            <a:solidFill>
              <a:srgbClr val="1A3F6F"/>
            </a:solidFill>
            <a:prstDash val="solid"/>
          </a:ln>
        </p:spPr>
        <p:txBody>
          <a:bodyPr/>
          <a:lstStyle/>
          <a:p>
            <a:endParaRPr lang="en-US"/>
          </a:p>
        </p:txBody>
      </p:sp>
      <p:sp>
        <p:nvSpPr>
          <p:cNvPr id="16" name="Shape 14"/>
          <p:cNvSpPr/>
          <p:nvPr/>
        </p:nvSpPr>
        <p:spPr>
          <a:xfrm>
            <a:off x="4709160" y="1115568"/>
            <a:ext cx="4114800" cy="438912"/>
          </a:xfrm>
          <a:prstGeom prst="rect">
            <a:avLst/>
          </a:prstGeom>
          <a:solidFill>
            <a:srgbClr val="1A3F6F"/>
          </a:solidFill>
          <a:ln w="12700">
            <a:solidFill>
              <a:srgbClr val="1A3F6F"/>
            </a:solidFill>
            <a:prstDash val="solid"/>
          </a:ln>
        </p:spPr>
        <p:txBody>
          <a:bodyPr/>
          <a:lstStyle/>
          <a:p>
            <a:endParaRPr lang="en-US"/>
          </a:p>
        </p:txBody>
      </p:sp>
      <p:sp>
        <p:nvSpPr>
          <p:cNvPr id="17" name="Text 15"/>
          <p:cNvSpPr/>
          <p:nvPr/>
        </p:nvSpPr>
        <p:spPr>
          <a:xfrm>
            <a:off x="4800600" y="1152144"/>
            <a:ext cx="3931920" cy="347472"/>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STANDARD: 7 Controls</a:t>
            </a:r>
            <a:endParaRPr lang="en-US" sz="1300" dirty="0"/>
          </a:p>
        </p:txBody>
      </p:sp>
      <p:sp>
        <p:nvSpPr>
          <p:cNvPr id="18" name="Text 16"/>
          <p:cNvSpPr/>
          <p:nvPr/>
        </p:nvSpPr>
        <p:spPr>
          <a:xfrm>
            <a:off x="4800600" y="1627632"/>
            <a:ext cx="3840480" cy="548640"/>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Important and required, but often straightforward to implement. Many are just settings you turn on.</a:t>
            </a:r>
            <a:endParaRPr lang="en-US" sz="1100" dirty="0"/>
          </a:p>
        </p:txBody>
      </p:sp>
      <p:sp>
        <p:nvSpPr>
          <p:cNvPr id="19" name="Text 17"/>
          <p:cNvSpPr/>
          <p:nvPr/>
        </p:nvSpPr>
        <p:spPr>
          <a:xfrm>
            <a:off x="4800600" y="2175456"/>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M4  Limit Who Can See Data</a:t>
            </a:r>
            <a:endParaRPr lang="en-US" sz="1200" dirty="0"/>
          </a:p>
        </p:txBody>
      </p:sp>
      <p:sp>
        <p:nvSpPr>
          <p:cNvPr id="20" name="Text 18"/>
          <p:cNvSpPr/>
          <p:nvPr/>
        </p:nvSpPr>
        <p:spPr>
          <a:xfrm>
            <a:off x="4800600" y="2497552"/>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M6  Strong Passwords &amp; Change Defaults</a:t>
            </a:r>
            <a:endParaRPr lang="en-US" sz="1200" dirty="0"/>
          </a:p>
        </p:txBody>
      </p:sp>
      <p:sp>
        <p:nvSpPr>
          <p:cNvPr id="21" name="Text 19"/>
          <p:cNvSpPr/>
          <p:nvPr/>
        </p:nvSpPr>
        <p:spPr>
          <a:xfrm>
            <a:off x="4800600" y="2848356"/>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M7  Train Your Staff Annually</a:t>
            </a:r>
            <a:endParaRPr lang="en-US" sz="1200" dirty="0"/>
          </a:p>
        </p:txBody>
      </p:sp>
      <p:sp>
        <p:nvSpPr>
          <p:cNvPr id="22" name="Text 20"/>
          <p:cNvSpPr/>
          <p:nvPr/>
        </p:nvSpPr>
        <p:spPr>
          <a:xfrm>
            <a:off x="4800600" y="3178780"/>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M10  Separate Admin Accounts</a:t>
            </a:r>
            <a:endParaRPr lang="en-US" sz="1200" dirty="0"/>
          </a:p>
        </p:txBody>
      </p:sp>
      <p:sp>
        <p:nvSpPr>
          <p:cNvPr id="23" name="Text 21"/>
          <p:cNvSpPr/>
          <p:nvPr/>
        </p:nvSpPr>
        <p:spPr>
          <a:xfrm>
            <a:off x="4800600" y="3529584"/>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M11  Lock Out After Failed Logins</a:t>
            </a:r>
            <a:endParaRPr lang="en-US" sz="1200" dirty="0"/>
          </a:p>
        </p:txBody>
      </p:sp>
      <p:sp>
        <p:nvSpPr>
          <p:cNvPr id="24" name="Text 22"/>
          <p:cNvSpPr/>
          <p:nvPr/>
        </p:nvSpPr>
        <p:spPr>
          <a:xfrm>
            <a:off x="4800600" y="3873724"/>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M12  Keep Software Updated</a:t>
            </a:r>
            <a:endParaRPr lang="en-US" sz="1200" dirty="0"/>
          </a:p>
        </p:txBody>
      </p:sp>
      <p:sp>
        <p:nvSpPr>
          <p:cNvPr id="25" name="Text 23"/>
          <p:cNvSpPr/>
          <p:nvPr/>
        </p:nvSpPr>
        <p:spPr>
          <a:xfrm>
            <a:off x="4800600" y="4224528"/>
            <a:ext cx="3840480" cy="367265"/>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 </a:t>
            </a:r>
            <a:r>
              <a:rPr lang="en-US" sz="1200" dirty="0">
                <a:solidFill>
                  <a:srgbClr val="1A3F6F"/>
                </a:solidFill>
                <a:latin typeface="Calibri" pitchFamily="34" charset="0"/>
                <a:ea typeface="Calibri" pitchFamily="34" charset="-122"/>
                <a:cs typeface="Calibri" pitchFamily="34" charset="-120"/>
              </a:rPr>
              <a:t>M13  Lock Cabinets, Secure Devices</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13 CONTROLS: HIGH RISK</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The Six That Prevent the Most Common Breaches</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8503920" cy="475488"/>
          </a:xfrm>
          <a:prstGeom prst="rect">
            <a:avLst/>
          </a:prstGeom>
          <a:solidFill>
            <a:srgbClr val="FDE9D9"/>
          </a:solidFill>
          <a:ln w="12700">
            <a:solidFill>
              <a:srgbClr val="E5E7EB"/>
            </a:solidFill>
            <a:prstDash val="solid"/>
          </a:ln>
        </p:spPr>
        <p:txBody>
          <a:bodyPr/>
          <a:lstStyle/>
          <a:p>
            <a:endParaRPr lang="en-US"/>
          </a:p>
        </p:txBody>
      </p:sp>
      <p:sp>
        <p:nvSpPr>
          <p:cNvPr id="6" name="Text 4"/>
          <p:cNvSpPr/>
          <p:nvPr/>
        </p:nvSpPr>
        <p:spPr>
          <a:xfrm>
            <a:off x="411480" y="118872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M1</a:t>
            </a:r>
            <a:endParaRPr lang="en-US" sz="1100" dirty="0"/>
          </a:p>
        </p:txBody>
      </p:sp>
      <p:sp>
        <p:nvSpPr>
          <p:cNvPr id="7" name="Text 5"/>
          <p:cNvSpPr/>
          <p:nvPr/>
        </p:nvSpPr>
        <p:spPr>
          <a:xfrm>
            <a:off x="1097280" y="118872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Cybersecurity Point Person</a:t>
            </a:r>
            <a:endParaRPr lang="en-US" sz="1200" dirty="0"/>
          </a:p>
        </p:txBody>
      </p:sp>
      <p:sp>
        <p:nvSpPr>
          <p:cNvPr id="8" name="Text 6"/>
          <p:cNvSpPr/>
          <p:nvPr/>
        </p:nvSpPr>
        <p:spPr>
          <a:xfrm>
            <a:off x="3200400" y="118872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Someone in your org owns this. It's probably your operations lead. They don't need to be technical. They need authority to act.</a:t>
            </a:r>
            <a:endParaRPr lang="en-US" sz="1100" dirty="0"/>
          </a:p>
        </p:txBody>
      </p:sp>
      <p:sp>
        <p:nvSpPr>
          <p:cNvPr id="9" name="Shape 7"/>
          <p:cNvSpPr/>
          <p:nvPr/>
        </p:nvSpPr>
        <p:spPr>
          <a:xfrm>
            <a:off x="320040" y="1755648"/>
            <a:ext cx="8503920" cy="475488"/>
          </a:xfrm>
          <a:prstGeom prst="rect">
            <a:avLst/>
          </a:prstGeom>
          <a:solidFill>
            <a:srgbClr val="FDE9D9"/>
          </a:solidFill>
          <a:ln w="12700">
            <a:solidFill>
              <a:srgbClr val="E5E7EB"/>
            </a:solidFill>
            <a:prstDash val="solid"/>
          </a:ln>
        </p:spPr>
        <p:txBody>
          <a:bodyPr/>
          <a:lstStyle/>
          <a:p>
            <a:endParaRPr lang="en-US"/>
          </a:p>
        </p:txBody>
      </p:sp>
      <p:sp>
        <p:nvSpPr>
          <p:cNvPr id="10" name="Text 8"/>
          <p:cNvSpPr/>
          <p:nvPr/>
        </p:nvSpPr>
        <p:spPr>
          <a:xfrm>
            <a:off x="411480" y="182880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M2</a:t>
            </a:r>
            <a:endParaRPr lang="en-US" sz="1100" dirty="0"/>
          </a:p>
        </p:txBody>
      </p:sp>
      <p:sp>
        <p:nvSpPr>
          <p:cNvPr id="11" name="Text 9"/>
          <p:cNvSpPr/>
          <p:nvPr/>
        </p:nvSpPr>
        <p:spPr>
          <a:xfrm>
            <a:off x="1097280" y="182880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MFA on Email &amp; PII Systems</a:t>
            </a:r>
            <a:endParaRPr lang="en-US" sz="1200" dirty="0"/>
          </a:p>
        </p:txBody>
      </p:sp>
      <p:sp>
        <p:nvSpPr>
          <p:cNvPr id="12" name="Text 10"/>
          <p:cNvSpPr/>
          <p:nvPr/>
        </p:nvSpPr>
        <p:spPr>
          <a:xfrm>
            <a:off x="3200400" y="182880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A second proof when logging in. This single step stops most account takeovers. If you do one thing after this training, do this.</a:t>
            </a:r>
            <a:endParaRPr lang="en-US" sz="1100" dirty="0"/>
          </a:p>
        </p:txBody>
      </p:sp>
      <p:sp>
        <p:nvSpPr>
          <p:cNvPr id="13" name="Shape 11"/>
          <p:cNvSpPr/>
          <p:nvPr/>
        </p:nvSpPr>
        <p:spPr>
          <a:xfrm>
            <a:off x="320040" y="2395728"/>
            <a:ext cx="8503920" cy="475488"/>
          </a:xfrm>
          <a:prstGeom prst="rect">
            <a:avLst/>
          </a:prstGeom>
          <a:solidFill>
            <a:srgbClr val="FDE9D9"/>
          </a:solidFill>
          <a:ln w="12700">
            <a:solidFill>
              <a:srgbClr val="E5E7EB"/>
            </a:solidFill>
            <a:prstDash val="solid"/>
          </a:ln>
        </p:spPr>
        <p:txBody>
          <a:bodyPr/>
          <a:lstStyle/>
          <a:p>
            <a:endParaRPr lang="en-US"/>
          </a:p>
        </p:txBody>
      </p:sp>
      <p:sp>
        <p:nvSpPr>
          <p:cNvPr id="14" name="Text 12"/>
          <p:cNvSpPr/>
          <p:nvPr/>
        </p:nvSpPr>
        <p:spPr>
          <a:xfrm>
            <a:off x="411480" y="246888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M3</a:t>
            </a:r>
            <a:endParaRPr lang="en-US" sz="1100" dirty="0"/>
          </a:p>
        </p:txBody>
      </p:sp>
      <p:sp>
        <p:nvSpPr>
          <p:cNvPr id="15" name="Text 13"/>
          <p:cNvSpPr/>
          <p:nvPr/>
        </p:nvSpPr>
        <p:spPr>
          <a:xfrm>
            <a:off x="1097280" y="246888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PII Inventory</a:t>
            </a:r>
            <a:endParaRPr lang="en-US" sz="1200" dirty="0"/>
          </a:p>
        </p:txBody>
      </p:sp>
      <p:sp>
        <p:nvSpPr>
          <p:cNvPr id="16" name="Text 14"/>
          <p:cNvSpPr/>
          <p:nvPr/>
        </p:nvSpPr>
        <p:spPr>
          <a:xfrm>
            <a:off x="3200400" y="246888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A simple spreadsheet: what data, where is it, who can access it. You can't protect what you haven't mapped.</a:t>
            </a:r>
            <a:endParaRPr lang="en-US" sz="1100" dirty="0"/>
          </a:p>
        </p:txBody>
      </p:sp>
      <p:sp>
        <p:nvSpPr>
          <p:cNvPr id="17" name="Shape 15"/>
          <p:cNvSpPr/>
          <p:nvPr/>
        </p:nvSpPr>
        <p:spPr>
          <a:xfrm>
            <a:off x="320040" y="3035808"/>
            <a:ext cx="8503920" cy="475488"/>
          </a:xfrm>
          <a:prstGeom prst="rect">
            <a:avLst/>
          </a:prstGeom>
          <a:solidFill>
            <a:srgbClr val="FDE9D9"/>
          </a:solidFill>
          <a:ln w="12700">
            <a:solidFill>
              <a:srgbClr val="E5E7EB"/>
            </a:solidFill>
            <a:prstDash val="solid"/>
          </a:ln>
        </p:spPr>
        <p:txBody>
          <a:bodyPr/>
          <a:lstStyle/>
          <a:p>
            <a:endParaRPr lang="en-US"/>
          </a:p>
        </p:txBody>
      </p:sp>
      <p:sp>
        <p:nvSpPr>
          <p:cNvPr id="18" name="Text 16"/>
          <p:cNvSpPr/>
          <p:nvPr/>
        </p:nvSpPr>
        <p:spPr>
          <a:xfrm>
            <a:off x="411480" y="310896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M5</a:t>
            </a:r>
            <a:endParaRPr lang="en-US" sz="1100" dirty="0"/>
          </a:p>
        </p:txBody>
      </p:sp>
      <p:sp>
        <p:nvSpPr>
          <p:cNvPr id="19" name="Text 17"/>
          <p:cNvSpPr/>
          <p:nvPr/>
        </p:nvSpPr>
        <p:spPr>
          <a:xfrm>
            <a:off x="1097280" y="310896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Named Accounts Only</a:t>
            </a:r>
            <a:endParaRPr lang="en-US" sz="1200" dirty="0"/>
          </a:p>
        </p:txBody>
      </p:sp>
      <p:sp>
        <p:nvSpPr>
          <p:cNvPr id="20" name="Text 18"/>
          <p:cNvSpPr/>
          <p:nvPr/>
        </p:nvSpPr>
        <p:spPr>
          <a:xfrm>
            <a:off x="3200400" y="310896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Each person logs in as themselves. Shared logins make it impossible to know who did what, and impossible to turn off access when someone leaves.</a:t>
            </a:r>
            <a:endParaRPr lang="en-US" sz="1100" dirty="0"/>
          </a:p>
        </p:txBody>
      </p:sp>
      <p:sp>
        <p:nvSpPr>
          <p:cNvPr id="21" name="Shape 19"/>
          <p:cNvSpPr/>
          <p:nvPr/>
        </p:nvSpPr>
        <p:spPr>
          <a:xfrm>
            <a:off x="320040" y="3675888"/>
            <a:ext cx="8503920" cy="475488"/>
          </a:xfrm>
          <a:prstGeom prst="rect">
            <a:avLst/>
          </a:prstGeom>
          <a:solidFill>
            <a:srgbClr val="FDE9D9"/>
          </a:solidFill>
          <a:ln w="12700">
            <a:solidFill>
              <a:srgbClr val="E5E7EB"/>
            </a:solidFill>
            <a:prstDash val="solid"/>
          </a:ln>
        </p:spPr>
        <p:txBody>
          <a:bodyPr/>
          <a:lstStyle/>
          <a:p>
            <a:endParaRPr lang="en-US"/>
          </a:p>
        </p:txBody>
      </p:sp>
      <p:sp>
        <p:nvSpPr>
          <p:cNvPr id="22" name="Text 20"/>
          <p:cNvSpPr/>
          <p:nvPr/>
        </p:nvSpPr>
        <p:spPr>
          <a:xfrm>
            <a:off x="411480" y="374904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M8</a:t>
            </a:r>
            <a:endParaRPr lang="en-US" sz="1100" dirty="0"/>
          </a:p>
        </p:txBody>
      </p:sp>
      <p:sp>
        <p:nvSpPr>
          <p:cNvPr id="23" name="Text 21"/>
          <p:cNvSpPr/>
          <p:nvPr/>
        </p:nvSpPr>
        <p:spPr>
          <a:xfrm>
            <a:off x="1097280" y="374904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Same-Day Offboarding</a:t>
            </a:r>
            <a:endParaRPr lang="en-US" sz="1200" dirty="0"/>
          </a:p>
        </p:txBody>
      </p:sp>
      <p:sp>
        <p:nvSpPr>
          <p:cNvPr id="24" name="Text 22"/>
          <p:cNvSpPr/>
          <p:nvPr/>
        </p:nvSpPr>
        <p:spPr>
          <a:xfrm>
            <a:off x="3200400" y="374904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When someone leaves, their access ends that day. Not next week. Not when IT gets around to it. That day.</a:t>
            </a:r>
            <a:endParaRPr lang="en-US" sz="1100" dirty="0"/>
          </a:p>
        </p:txBody>
      </p:sp>
      <p:sp>
        <p:nvSpPr>
          <p:cNvPr id="25" name="Shape 23"/>
          <p:cNvSpPr/>
          <p:nvPr/>
        </p:nvSpPr>
        <p:spPr>
          <a:xfrm>
            <a:off x="320040" y="4315968"/>
            <a:ext cx="8503920" cy="475488"/>
          </a:xfrm>
          <a:prstGeom prst="rect">
            <a:avLst/>
          </a:prstGeom>
          <a:solidFill>
            <a:srgbClr val="FDE9D9"/>
          </a:solidFill>
          <a:ln w="12700">
            <a:solidFill>
              <a:srgbClr val="E5E7EB"/>
            </a:solidFill>
            <a:prstDash val="solid"/>
          </a:ln>
        </p:spPr>
        <p:txBody>
          <a:bodyPr/>
          <a:lstStyle/>
          <a:p>
            <a:endParaRPr lang="en-US"/>
          </a:p>
        </p:txBody>
      </p:sp>
      <p:sp>
        <p:nvSpPr>
          <p:cNvPr id="26" name="Text 24"/>
          <p:cNvSpPr/>
          <p:nvPr/>
        </p:nvSpPr>
        <p:spPr>
          <a:xfrm>
            <a:off x="411480" y="4389120"/>
            <a:ext cx="640080" cy="347472"/>
          </a:xfrm>
          <a:prstGeom prst="rect">
            <a:avLst/>
          </a:prstGeom>
          <a:noFill/>
          <a:ln/>
        </p:spPr>
        <p:txBody>
          <a:bodyPr wrap="square" rtlCol="0" anchor="ctr"/>
          <a:lstStyle/>
          <a:p>
            <a:pPr marL="0" indent="0" algn="ctr">
              <a:buNone/>
            </a:pPr>
            <a:r>
              <a:rPr lang="en-US" sz="1100" b="1" dirty="0">
                <a:solidFill>
                  <a:srgbClr val="F47920"/>
                </a:solidFill>
                <a:latin typeface="Calibri" pitchFamily="34" charset="0"/>
                <a:ea typeface="Calibri" pitchFamily="34" charset="-122"/>
                <a:cs typeface="Calibri" pitchFamily="34" charset="-120"/>
              </a:rPr>
              <a:t>M9</a:t>
            </a:r>
            <a:endParaRPr lang="en-US" sz="1100" dirty="0"/>
          </a:p>
        </p:txBody>
      </p:sp>
      <p:sp>
        <p:nvSpPr>
          <p:cNvPr id="27" name="Text 25"/>
          <p:cNvSpPr/>
          <p:nvPr/>
        </p:nvSpPr>
        <p:spPr>
          <a:xfrm>
            <a:off x="1097280" y="438912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Encrypt Devices</a:t>
            </a:r>
            <a:endParaRPr lang="en-US" sz="1200" dirty="0"/>
          </a:p>
        </p:txBody>
      </p:sp>
      <p:sp>
        <p:nvSpPr>
          <p:cNvPr id="28" name="Text 26"/>
          <p:cNvSpPr/>
          <p:nvPr/>
        </p:nvSpPr>
        <p:spPr>
          <a:xfrm>
            <a:off x="3200400" y="438912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Turn on BitLocker or FileVault. A lost encrypted laptop is not a breach under Florida law. An unencrypted one is.</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13 CONTROLS: STANDARD</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Seven More Steps, Most Are Just Settings You Turn On</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8503920" cy="475488"/>
          </a:xfrm>
          <a:prstGeom prst="rect">
            <a:avLst/>
          </a:prstGeom>
          <a:solidFill>
            <a:srgbClr val="FFFFFF"/>
          </a:solidFill>
          <a:ln w="12700">
            <a:solidFill>
              <a:srgbClr val="E5E7EB"/>
            </a:solidFill>
            <a:prstDash val="solid"/>
          </a:ln>
        </p:spPr>
        <p:txBody>
          <a:bodyPr/>
          <a:lstStyle/>
          <a:p>
            <a:endParaRPr lang="en-US"/>
          </a:p>
        </p:txBody>
      </p:sp>
      <p:sp>
        <p:nvSpPr>
          <p:cNvPr id="6" name="Text 4"/>
          <p:cNvSpPr/>
          <p:nvPr/>
        </p:nvSpPr>
        <p:spPr>
          <a:xfrm>
            <a:off x="411480" y="118872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M4</a:t>
            </a:r>
            <a:endParaRPr lang="en-US" sz="1100" dirty="0"/>
          </a:p>
        </p:txBody>
      </p:sp>
      <p:sp>
        <p:nvSpPr>
          <p:cNvPr id="7" name="Text 5"/>
          <p:cNvSpPr/>
          <p:nvPr/>
        </p:nvSpPr>
        <p:spPr>
          <a:xfrm>
            <a:off x="1097280" y="118872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Least Privilege</a:t>
            </a:r>
            <a:endParaRPr lang="en-US" sz="1200" dirty="0"/>
          </a:p>
        </p:txBody>
      </p:sp>
      <p:sp>
        <p:nvSpPr>
          <p:cNvPr id="8" name="Text 6"/>
          <p:cNvSpPr/>
          <p:nvPr/>
        </p:nvSpPr>
        <p:spPr>
          <a:xfrm>
            <a:off x="3200400" y="118872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Only the people who need data should see it. Review who has access every quarter. Remove access when roles change.</a:t>
            </a:r>
            <a:endParaRPr lang="en-US" sz="1100" dirty="0"/>
          </a:p>
        </p:txBody>
      </p:sp>
      <p:sp>
        <p:nvSpPr>
          <p:cNvPr id="9" name="Shape 7"/>
          <p:cNvSpPr/>
          <p:nvPr/>
        </p:nvSpPr>
        <p:spPr>
          <a:xfrm>
            <a:off x="320040" y="1664208"/>
            <a:ext cx="8503920" cy="475488"/>
          </a:xfrm>
          <a:prstGeom prst="rect">
            <a:avLst/>
          </a:prstGeom>
          <a:solidFill>
            <a:srgbClr val="FFFFFF"/>
          </a:solidFill>
          <a:ln w="12700">
            <a:solidFill>
              <a:srgbClr val="E5E7EB"/>
            </a:solidFill>
            <a:prstDash val="solid"/>
          </a:ln>
        </p:spPr>
        <p:txBody>
          <a:bodyPr/>
          <a:lstStyle/>
          <a:p>
            <a:endParaRPr lang="en-US"/>
          </a:p>
        </p:txBody>
      </p:sp>
      <p:sp>
        <p:nvSpPr>
          <p:cNvPr id="10" name="Text 8"/>
          <p:cNvSpPr/>
          <p:nvPr/>
        </p:nvSpPr>
        <p:spPr>
          <a:xfrm>
            <a:off x="411480" y="173736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M6</a:t>
            </a:r>
            <a:endParaRPr lang="en-US" sz="1100" dirty="0"/>
          </a:p>
        </p:txBody>
      </p:sp>
      <p:sp>
        <p:nvSpPr>
          <p:cNvPr id="11" name="Text 9"/>
          <p:cNvSpPr/>
          <p:nvPr/>
        </p:nvSpPr>
        <p:spPr>
          <a:xfrm>
            <a:off x="1097280" y="173736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Passwords &amp; Defaults</a:t>
            </a:r>
            <a:endParaRPr lang="en-US" sz="1200" dirty="0"/>
          </a:p>
        </p:txBody>
      </p:sp>
      <p:sp>
        <p:nvSpPr>
          <p:cNvPr id="12" name="Text 10"/>
          <p:cNvSpPr/>
          <p:nvPr/>
        </p:nvSpPr>
        <p:spPr>
          <a:xfrm>
            <a:off x="3200400" y="173736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12 characters minimum. Change every factory default on your router, apps, and devices. A passphrase like BlueBananaRiver!2026 is stronger than P@ssw0rd.</a:t>
            </a:r>
            <a:endParaRPr lang="en-US" sz="1100" dirty="0"/>
          </a:p>
        </p:txBody>
      </p:sp>
      <p:sp>
        <p:nvSpPr>
          <p:cNvPr id="13" name="Shape 11"/>
          <p:cNvSpPr/>
          <p:nvPr/>
        </p:nvSpPr>
        <p:spPr>
          <a:xfrm>
            <a:off x="320040" y="2212848"/>
            <a:ext cx="8503920" cy="475488"/>
          </a:xfrm>
          <a:prstGeom prst="rect">
            <a:avLst/>
          </a:prstGeom>
          <a:solidFill>
            <a:srgbClr val="FFFFFF"/>
          </a:solidFill>
          <a:ln w="12700">
            <a:solidFill>
              <a:srgbClr val="E5E7EB"/>
            </a:solidFill>
            <a:prstDash val="solid"/>
          </a:ln>
        </p:spPr>
        <p:txBody>
          <a:bodyPr/>
          <a:lstStyle/>
          <a:p>
            <a:endParaRPr lang="en-US"/>
          </a:p>
        </p:txBody>
      </p:sp>
      <p:sp>
        <p:nvSpPr>
          <p:cNvPr id="14" name="Text 12"/>
          <p:cNvSpPr/>
          <p:nvPr/>
        </p:nvSpPr>
        <p:spPr>
          <a:xfrm>
            <a:off x="411480" y="228600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M7</a:t>
            </a:r>
            <a:endParaRPr lang="en-US" sz="1100" dirty="0"/>
          </a:p>
        </p:txBody>
      </p:sp>
      <p:sp>
        <p:nvSpPr>
          <p:cNvPr id="15" name="Text 13"/>
          <p:cNvSpPr/>
          <p:nvPr/>
        </p:nvSpPr>
        <p:spPr>
          <a:xfrm>
            <a:off x="1097280" y="228600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Annual Training</a:t>
            </a:r>
            <a:endParaRPr lang="en-US" sz="1200" dirty="0"/>
          </a:p>
        </p:txBody>
      </p:sp>
      <p:sp>
        <p:nvSpPr>
          <p:cNvPr id="16" name="Text 14"/>
          <p:cNvSpPr/>
          <p:nvPr/>
        </p:nvSpPr>
        <p:spPr>
          <a:xfrm>
            <a:off x="3200400" y="228600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Train all staff once a year on PII, phishing, and what to do in a breach. You're doing it right now. Keep it going.</a:t>
            </a:r>
            <a:endParaRPr lang="en-US" sz="1100" dirty="0"/>
          </a:p>
        </p:txBody>
      </p:sp>
      <p:sp>
        <p:nvSpPr>
          <p:cNvPr id="17" name="Shape 15"/>
          <p:cNvSpPr/>
          <p:nvPr/>
        </p:nvSpPr>
        <p:spPr>
          <a:xfrm>
            <a:off x="320040" y="2761488"/>
            <a:ext cx="8503920" cy="475488"/>
          </a:xfrm>
          <a:prstGeom prst="rect">
            <a:avLst/>
          </a:prstGeom>
          <a:solidFill>
            <a:srgbClr val="FFFFFF"/>
          </a:solidFill>
          <a:ln w="12700">
            <a:solidFill>
              <a:srgbClr val="E5E7EB"/>
            </a:solidFill>
            <a:prstDash val="solid"/>
          </a:ln>
        </p:spPr>
        <p:txBody>
          <a:bodyPr/>
          <a:lstStyle/>
          <a:p>
            <a:endParaRPr lang="en-US"/>
          </a:p>
        </p:txBody>
      </p:sp>
      <p:sp>
        <p:nvSpPr>
          <p:cNvPr id="18" name="Text 16"/>
          <p:cNvSpPr/>
          <p:nvPr/>
        </p:nvSpPr>
        <p:spPr>
          <a:xfrm>
            <a:off x="411480" y="283464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M10</a:t>
            </a:r>
            <a:endParaRPr lang="en-US" sz="1100" dirty="0"/>
          </a:p>
        </p:txBody>
      </p:sp>
      <p:sp>
        <p:nvSpPr>
          <p:cNvPr id="19" name="Text 17"/>
          <p:cNvSpPr/>
          <p:nvPr/>
        </p:nvSpPr>
        <p:spPr>
          <a:xfrm>
            <a:off x="1097280" y="283464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Admin Separation</a:t>
            </a:r>
            <a:endParaRPr lang="en-US" sz="1200" dirty="0"/>
          </a:p>
        </p:txBody>
      </p:sp>
      <p:sp>
        <p:nvSpPr>
          <p:cNvPr id="20" name="Text 18"/>
          <p:cNvSpPr/>
          <p:nvPr/>
        </p:nvSpPr>
        <p:spPr>
          <a:xfrm>
            <a:off x="3200400" y="283464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If someone has admin privileges, they should have a separate login for admin work. Keeps the blast radius small if their daily account is compromised.</a:t>
            </a:r>
            <a:endParaRPr lang="en-US" sz="1100" dirty="0"/>
          </a:p>
        </p:txBody>
      </p:sp>
      <p:sp>
        <p:nvSpPr>
          <p:cNvPr id="21" name="Shape 19"/>
          <p:cNvSpPr/>
          <p:nvPr/>
        </p:nvSpPr>
        <p:spPr>
          <a:xfrm>
            <a:off x="320040" y="3310128"/>
            <a:ext cx="8503920" cy="475488"/>
          </a:xfrm>
          <a:prstGeom prst="rect">
            <a:avLst/>
          </a:prstGeom>
          <a:solidFill>
            <a:srgbClr val="FFFFFF"/>
          </a:solidFill>
          <a:ln w="12700">
            <a:solidFill>
              <a:srgbClr val="E5E7EB"/>
            </a:solidFill>
            <a:prstDash val="solid"/>
          </a:ln>
        </p:spPr>
        <p:txBody>
          <a:bodyPr/>
          <a:lstStyle/>
          <a:p>
            <a:endParaRPr lang="en-US"/>
          </a:p>
        </p:txBody>
      </p:sp>
      <p:sp>
        <p:nvSpPr>
          <p:cNvPr id="22" name="Text 20"/>
          <p:cNvSpPr/>
          <p:nvPr/>
        </p:nvSpPr>
        <p:spPr>
          <a:xfrm>
            <a:off x="411480" y="338328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M11</a:t>
            </a:r>
            <a:endParaRPr lang="en-US" sz="1100" dirty="0"/>
          </a:p>
        </p:txBody>
      </p:sp>
      <p:sp>
        <p:nvSpPr>
          <p:cNvPr id="23" name="Text 21"/>
          <p:cNvSpPr/>
          <p:nvPr/>
        </p:nvSpPr>
        <p:spPr>
          <a:xfrm>
            <a:off x="1097280" y="338328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Account Lockout</a:t>
            </a:r>
            <a:endParaRPr lang="en-US" sz="1200" dirty="0"/>
          </a:p>
        </p:txBody>
      </p:sp>
      <p:sp>
        <p:nvSpPr>
          <p:cNvPr id="24" name="Text 22"/>
          <p:cNvSpPr/>
          <p:nvPr/>
        </p:nvSpPr>
        <p:spPr>
          <a:xfrm>
            <a:off x="3200400" y="338328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Lock accounts after 5 failed login attempts. This is a checkbox in most platforms.</a:t>
            </a:r>
            <a:endParaRPr lang="en-US" sz="1100" dirty="0"/>
          </a:p>
        </p:txBody>
      </p:sp>
      <p:sp>
        <p:nvSpPr>
          <p:cNvPr id="25" name="Shape 23"/>
          <p:cNvSpPr/>
          <p:nvPr/>
        </p:nvSpPr>
        <p:spPr>
          <a:xfrm>
            <a:off x="320040" y="3858768"/>
            <a:ext cx="8503920" cy="475488"/>
          </a:xfrm>
          <a:prstGeom prst="rect">
            <a:avLst/>
          </a:prstGeom>
          <a:solidFill>
            <a:srgbClr val="FFFFFF"/>
          </a:solidFill>
          <a:ln w="12700">
            <a:solidFill>
              <a:srgbClr val="E5E7EB"/>
            </a:solidFill>
            <a:prstDash val="solid"/>
          </a:ln>
        </p:spPr>
        <p:txBody>
          <a:bodyPr/>
          <a:lstStyle/>
          <a:p>
            <a:endParaRPr lang="en-US"/>
          </a:p>
        </p:txBody>
      </p:sp>
      <p:sp>
        <p:nvSpPr>
          <p:cNvPr id="26" name="Text 24"/>
          <p:cNvSpPr/>
          <p:nvPr/>
        </p:nvSpPr>
        <p:spPr>
          <a:xfrm>
            <a:off x="411480" y="393192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M12</a:t>
            </a:r>
            <a:endParaRPr lang="en-US" sz="1100" dirty="0"/>
          </a:p>
        </p:txBody>
      </p:sp>
      <p:sp>
        <p:nvSpPr>
          <p:cNvPr id="27" name="Text 25"/>
          <p:cNvSpPr/>
          <p:nvPr/>
        </p:nvSpPr>
        <p:spPr>
          <a:xfrm>
            <a:off x="1097280" y="393192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Patching</a:t>
            </a:r>
            <a:endParaRPr lang="en-US" sz="1200" dirty="0"/>
          </a:p>
        </p:txBody>
      </p:sp>
      <p:sp>
        <p:nvSpPr>
          <p:cNvPr id="28" name="Text 26"/>
          <p:cNvSpPr/>
          <p:nvPr/>
        </p:nvSpPr>
        <p:spPr>
          <a:xfrm>
            <a:off x="3200400" y="393192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Turn on auto-updates. Check monthly for anything that slipped through. Outdated software is the unlocked window of cybersecurity.</a:t>
            </a:r>
            <a:endParaRPr lang="en-US" sz="1100" dirty="0"/>
          </a:p>
        </p:txBody>
      </p:sp>
      <p:sp>
        <p:nvSpPr>
          <p:cNvPr id="29" name="Shape 27"/>
          <p:cNvSpPr/>
          <p:nvPr/>
        </p:nvSpPr>
        <p:spPr>
          <a:xfrm>
            <a:off x="320040" y="4407408"/>
            <a:ext cx="8503920" cy="475488"/>
          </a:xfrm>
          <a:prstGeom prst="rect">
            <a:avLst/>
          </a:prstGeom>
          <a:solidFill>
            <a:srgbClr val="FFFFFF"/>
          </a:solidFill>
          <a:ln w="12700">
            <a:solidFill>
              <a:srgbClr val="E5E7EB"/>
            </a:solidFill>
            <a:prstDash val="solid"/>
          </a:ln>
        </p:spPr>
        <p:txBody>
          <a:bodyPr/>
          <a:lstStyle/>
          <a:p>
            <a:endParaRPr lang="en-US"/>
          </a:p>
        </p:txBody>
      </p:sp>
      <p:sp>
        <p:nvSpPr>
          <p:cNvPr id="30" name="Text 28"/>
          <p:cNvSpPr/>
          <p:nvPr/>
        </p:nvSpPr>
        <p:spPr>
          <a:xfrm>
            <a:off x="411480" y="4480560"/>
            <a:ext cx="640080" cy="347472"/>
          </a:xfrm>
          <a:prstGeom prst="rect">
            <a:avLst/>
          </a:prstGeom>
          <a:noFill/>
          <a:ln/>
        </p:spPr>
        <p:txBody>
          <a:bodyPr wrap="square" rtlCol="0" anchor="ctr"/>
          <a:lstStyle/>
          <a:p>
            <a:pPr marL="0" indent="0" algn="ctr">
              <a:buNone/>
            </a:pPr>
            <a:r>
              <a:rPr lang="en-US" sz="1100" b="1" dirty="0">
                <a:solidFill>
                  <a:srgbClr val="1A3F6F"/>
                </a:solidFill>
                <a:latin typeface="Calibri" pitchFamily="34" charset="0"/>
                <a:ea typeface="Calibri" pitchFamily="34" charset="-122"/>
                <a:cs typeface="Calibri" pitchFamily="34" charset="-120"/>
              </a:rPr>
              <a:t>M13</a:t>
            </a:r>
            <a:endParaRPr lang="en-US" sz="1100" dirty="0"/>
          </a:p>
        </p:txBody>
      </p:sp>
      <p:sp>
        <p:nvSpPr>
          <p:cNvPr id="31" name="Text 29"/>
          <p:cNvSpPr/>
          <p:nvPr/>
        </p:nvSpPr>
        <p:spPr>
          <a:xfrm>
            <a:off x="1097280" y="4480560"/>
            <a:ext cx="2011680" cy="347472"/>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Physical Security</a:t>
            </a:r>
            <a:endParaRPr lang="en-US" sz="1200" dirty="0"/>
          </a:p>
        </p:txBody>
      </p:sp>
      <p:sp>
        <p:nvSpPr>
          <p:cNvPr id="32" name="Text 30"/>
          <p:cNvSpPr/>
          <p:nvPr/>
        </p:nvSpPr>
        <p:spPr>
          <a:xfrm>
            <a:off x="3200400" y="4480560"/>
            <a:ext cx="5577840" cy="34747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Lock your file cabinets. Don't leave laptops in cars. Post a remote work policy and have staff sign it.</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4">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4</a:t>
            </a:r>
            <a:endParaRPr lang="en-US" sz="1100" dirty="0"/>
          </a:p>
        </p:txBody>
      </p:sp>
      <p:sp>
        <p:nvSpPr>
          <p:cNvPr id="4" name="Text 2"/>
          <p:cNvSpPr/>
          <p:nvPr/>
        </p:nvSpPr>
        <p:spPr>
          <a:xfrm>
            <a:off x="640080" y="1783080"/>
            <a:ext cx="8229600" cy="1463040"/>
          </a:xfrm>
          <a:prstGeom prst="rect">
            <a:avLst/>
          </a:prstGeom>
          <a:noFill/>
          <a:ln/>
        </p:spPr>
        <p:txBody>
          <a:bodyPr wrap="square"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When Something</a:t>
            </a:r>
            <a:endParaRPr lang="en-US" sz="4000" dirty="0"/>
          </a:p>
          <a:p>
            <a:pPr marL="0" indent="0">
              <a:buNone/>
            </a:pPr>
            <a:r>
              <a:rPr lang="en-US" sz="4000" b="1" dirty="0">
                <a:solidFill>
                  <a:srgbClr val="FFFFFF"/>
                </a:solidFill>
                <a:latin typeface="Calibri" pitchFamily="34" charset="0"/>
                <a:ea typeface="Calibri" pitchFamily="34" charset="-122"/>
                <a:cs typeface="Calibri" pitchFamily="34" charset="-120"/>
              </a:rPr>
              <a:t>Goes Wrong</a:t>
            </a:r>
            <a:endParaRPr lang="en-US" sz="4000" dirty="0"/>
          </a:p>
        </p:txBody>
      </p:sp>
      <p:sp>
        <p:nvSpPr>
          <p:cNvPr id="5" name="Text 3"/>
          <p:cNvSpPr/>
          <p:nvPr/>
        </p:nvSpPr>
        <p:spPr>
          <a:xfrm>
            <a:off x="640080" y="3383280"/>
            <a:ext cx="8229600" cy="59436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It's not about if. It's about how fast you respond.</a:t>
            </a:r>
            <a:endParaRPr lang="en-US" sz="1500" dirty="0"/>
          </a:p>
          <a:p>
            <a:pPr marL="0" indent="0">
              <a:buNone/>
            </a:pPr>
            <a:r>
              <a:rPr lang="en-US" sz="1500" i="1" dirty="0">
                <a:solidFill>
                  <a:srgbClr val="D6E0EE"/>
                </a:solidFill>
                <a:latin typeface="Calibri" pitchFamily="34" charset="0"/>
                <a:ea typeface="Calibri" pitchFamily="34" charset="-122"/>
                <a:cs typeface="Calibri" pitchFamily="34" charset="-120"/>
              </a:rPr>
              <a:t>Speed and honesty protect everyone.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972D53-F4DB-622B-7AFB-C6453A647894}"/>
              </a:ext>
            </a:extLst>
          </p:cNvPr>
          <p:cNvPicPr>
            <a:picLocks noChangeAspect="1"/>
          </p:cNvPicPr>
          <p:nvPr/>
        </p:nvPicPr>
        <p:blipFill>
          <a:blip r:embed="rId3"/>
          <a:stretch>
            <a:fillRect/>
          </a:stretch>
        </p:blipFill>
        <p:spPr>
          <a:xfrm>
            <a:off x="714375" y="0"/>
            <a:ext cx="7715250" cy="5143500"/>
          </a:xfrm>
          <a:prstGeom prst="rect">
            <a:avLst/>
          </a:prstGeom>
        </p:spPr>
      </p:pic>
    </p:spTree>
    <p:extLst>
      <p:ext uri="{BB962C8B-B14F-4D97-AF65-F5344CB8AC3E}">
        <p14:creationId xmlns:p14="http://schemas.microsoft.com/office/powerpoint/2010/main" val="3018882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WHEN SOMETHING GOES WRONG</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The 48-Hour Rule: How to Respond</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65760" y="1161288"/>
            <a:ext cx="438912" cy="438912"/>
          </a:xfrm>
          <a:prstGeom prst="ellipse">
            <a:avLst/>
          </a:prstGeom>
          <a:solidFill>
            <a:srgbClr val="1A3F6F"/>
          </a:solidFill>
          <a:ln w="12700">
            <a:solidFill>
              <a:srgbClr val="1A3F6F"/>
            </a:solidFill>
            <a:prstDash val="solid"/>
          </a:ln>
        </p:spPr>
        <p:txBody>
          <a:bodyPr/>
          <a:lstStyle/>
          <a:p>
            <a:endParaRPr lang="en-US"/>
          </a:p>
        </p:txBody>
      </p:sp>
      <p:sp>
        <p:nvSpPr>
          <p:cNvPr id="6" name="Text 4"/>
          <p:cNvSpPr/>
          <p:nvPr/>
        </p:nvSpPr>
        <p:spPr>
          <a:xfrm>
            <a:off x="365760" y="1161288"/>
            <a:ext cx="438912" cy="438912"/>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Shape 5"/>
          <p:cNvSpPr/>
          <p:nvPr/>
        </p:nvSpPr>
        <p:spPr>
          <a:xfrm>
            <a:off x="585216" y="1618488"/>
            <a:ext cx="0" cy="320040"/>
          </a:xfrm>
          <a:prstGeom prst="line">
            <a:avLst/>
          </a:prstGeom>
          <a:noFill/>
          <a:ln w="12700">
            <a:solidFill>
              <a:srgbClr val="CCCCCC"/>
            </a:solidFill>
            <a:prstDash val="dash"/>
          </a:ln>
        </p:spPr>
        <p:txBody>
          <a:bodyPr/>
          <a:lstStyle/>
          <a:p>
            <a:endParaRPr lang="en-US"/>
          </a:p>
        </p:txBody>
      </p:sp>
      <p:sp>
        <p:nvSpPr>
          <p:cNvPr id="8" name="Text 6"/>
          <p:cNvSpPr/>
          <p:nvPr/>
        </p:nvSpPr>
        <p:spPr>
          <a:xfrm>
            <a:off x="960120" y="1133856"/>
            <a:ext cx="768096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Contain It</a:t>
            </a:r>
            <a:endParaRPr lang="en-US" sz="1400" dirty="0"/>
          </a:p>
        </p:txBody>
      </p:sp>
      <p:sp>
        <p:nvSpPr>
          <p:cNvPr id="9" name="Text 7"/>
          <p:cNvSpPr/>
          <p:nvPr/>
        </p:nvSpPr>
        <p:spPr>
          <a:xfrm>
            <a:off x="960120" y="1408176"/>
            <a:ext cx="7680960" cy="402336"/>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Disconnect the affected system from the network. Don't turn it off. Just unplug it. Preserve evidence. Screenshot what you see.</a:t>
            </a:r>
            <a:endParaRPr lang="en-US" sz="1100" dirty="0"/>
          </a:p>
        </p:txBody>
      </p:sp>
      <p:sp>
        <p:nvSpPr>
          <p:cNvPr id="10" name="Shape 8"/>
          <p:cNvSpPr/>
          <p:nvPr/>
        </p:nvSpPr>
        <p:spPr>
          <a:xfrm>
            <a:off x="365760" y="1938528"/>
            <a:ext cx="438912" cy="438912"/>
          </a:xfrm>
          <a:prstGeom prst="ellipse">
            <a:avLst/>
          </a:prstGeom>
          <a:solidFill>
            <a:srgbClr val="1A3F6F"/>
          </a:solidFill>
          <a:ln w="12700">
            <a:solidFill>
              <a:srgbClr val="1A3F6F"/>
            </a:solidFill>
            <a:prstDash val="solid"/>
          </a:ln>
        </p:spPr>
        <p:txBody>
          <a:bodyPr/>
          <a:lstStyle/>
          <a:p>
            <a:endParaRPr lang="en-US"/>
          </a:p>
        </p:txBody>
      </p:sp>
      <p:sp>
        <p:nvSpPr>
          <p:cNvPr id="11" name="Text 9"/>
          <p:cNvSpPr/>
          <p:nvPr/>
        </p:nvSpPr>
        <p:spPr>
          <a:xfrm>
            <a:off x="365760" y="1938528"/>
            <a:ext cx="438912" cy="438912"/>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Shape 10"/>
          <p:cNvSpPr/>
          <p:nvPr/>
        </p:nvSpPr>
        <p:spPr>
          <a:xfrm>
            <a:off x="585216" y="2395728"/>
            <a:ext cx="0" cy="320040"/>
          </a:xfrm>
          <a:prstGeom prst="line">
            <a:avLst/>
          </a:prstGeom>
          <a:noFill/>
          <a:ln w="12700">
            <a:solidFill>
              <a:srgbClr val="CCCCCC"/>
            </a:solidFill>
            <a:prstDash val="dash"/>
          </a:ln>
        </p:spPr>
        <p:txBody>
          <a:bodyPr/>
          <a:lstStyle/>
          <a:p>
            <a:endParaRPr lang="en-US"/>
          </a:p>
        </p:txBody>
      </p:sp>
      <p:sp>
        <p:nvSpPr>
          <p:cNvPr id="13" name="Text 11"/>
          <p:cNvSpPr/>
          <p:nvPr/>
        </p:nvSpPr>
        <p:spPr>
          <a:xfrm>
            <a:off x="960120" y="1911096"/>
            <a:ext cx="768096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Alert Your Cybersecurity Point Person</a:t>
            </a:r>
            <a:endParaRPr lang="en-US" sz="1400" dirty="0"/>
          </a:p>
        </p:txBody>
      </p:sp>
      <p:sp>
        <p:nvSpPr>
          <p:cNvPr id="14" name="Text 12"/>
          <p:cNvSpPr/>
          <p:nvPr/>
        </p:nvSpPr>
        <p:spPr>
          <a:xfrm>
            <a:off x="960120" y="2185416"/>
            <a:ext cx="7680960" cy="402336"/>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Your cybersecurity point person takes the lead. They coordinate everything from here.</a:t>
            </a:r>
            <a:endParaRPr lang="en-US" sz="1100" dirty="0"/>
          </a:p>
        </p:txBody>
      </p:sp>
      <p:sp>
        <p:nvSpPr>
          <p:cNvPr id="15" name="Shape 13"/>
          <p:cNvSpPr/>
          <p:nvPr/>
        </p:nvSpPr>
        <p:spPr>
          <a:xfrm>
            <a:off x="365760" y="2715768"/>
            <a:ext cx="438912" cy="438912"/>
          </a:xfrm>
          <a:prstGeom prst="ellipse">
            <a:avLst/>
          </a:prstGeom>
          <a:solidFill>
            <a:srgbClr val="F47920"/>
          </a:solidFill>
          <a:ln w="12700">
            <a:solidFill>
              <a:srgbClr val="F47920"/>
            </a:solidFill>
            <a:prstDash val="solid"/>
          </a:ln>
        </p:spPr>
        <p:txBody>
          <a:bodyPr/>
          <a:lstStyle/>
          <a:p>
            <a:endParaRPr lang="en-US"/>
          </a:p>
        </p:txBody>
      </p:sp>
      <p:sp>
        <p:nvSpPr>
          <p:cNvPr id="16" name="Text 14"/>
          <p:cNvSpPr/>
          <p:nvPr/>
        </p:nvSpPr>
        <p:spPr>
          <a:xfrm>
            <a:off x="365760" y="2715768"/>
            <a:ext cx="438912" cy="438912"/>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Shape 15"/>
          <p:cNvSpPr/>
          <p:nvPr/>
        </p:nvSpPr>
        <p:spPr>
          <a:xfrm>
            <a:off x="585216" y="3172968"/>
            <a:ext cx="0" cy="320040"/>
          </a:xfrm>
          <a:prstGeom prst="line">
            <a:avLst/>
          </a:prstGeom>
          <a:noFill/>
          <a:ln w="12700">
            <a:solidFill>
              <a:srgbClr val="CCCCCC"/>
            </a:solidFill>
            <a:prstDash val="dash"/>
          </a:ln>
        </p:spPr>
        <p:txBody>
          <a:bodyPr/>
          <a:lstStyle/>
          <a:p>
            <a:endParaRPr lang="en-US"/>
          </a:p>
        </p:txBody>
      </p:sp>
      <p:sp>
        <p:nvSpPr>
          <p:cNvPr id="18" name="Text 16"/>
          <p:cNvSpPr/>
          <p:nvPr/>
        </p:nvSpPr>
        <p:spPr>
          <a:xfrm>
            <a:off x="960120" y="2688336"/>
            <a:ext cx="768096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Notify KHA: Within 48 Hours</a:t>
            </a:r>
            <a:endParaRPr lang="en-US" sz="1400" dirty="0"/>
          </a:p>
        </p:txBody>
      </p:sp>
      <p:sp>
        <p:nvSpPr>
          <p:cNvPr id="19" name="Text 17"/>
          <p:cNvSpPr/>
          <p:nvPr/>
        </p:nvSpPr>
        <p:spPr>
          <a:xfrm>
            <a:off x="960120" y="2962656"/>
            <a:ext cx="7680960" cy="402336"/>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Email KHA Data Systems </a:t>
            </a:r>
            <a:r>
              <a:rPr lang="en-US" sz="1100" dirty="0" err="1">
                <a:solidFill>
                  <a:srgbClr val="4A4A4A"/>
                </a:solidFill>
                <a:latin typeface="Calibri" pitchFamily="34" charset="0"/>
                <a:ea typeface="Calibri" pitchFamily="34" charset="-122"/>
                <a:cs typeface="Calibri" pitchFamily="34" charset="-120"/>
              </a:rPr>
              <a:t>KHADataSecure@coj.net</a:t>
            </a:r>
            <a:r>
              <a:rPr lang="en-US" sz="1100" dirty="0">
                <a:solidFill>
                  <a:srgbClr val="4A4A4A"/>
                </a:solidFill>
                <a:latin typeface="Calibri" pitchFamily="34" charset="0"/>
                <a:ea typeface="Calibri" pitchFamily="34" charset="-122"/>
                <a:cs typeface="Calibri" pitchFamily="34" charset="-120"/>
              </a:rPr>
              <a:t> (request read receipt). CC your Contract Manager. If email is compromised, call 904-255-4410. Include what happened and what data may be involved.</a:t>
            </a:r>
            <a:endParaRPr lang="en-US" sz="1100" dirty="0"/>
          </a:p>
        </p:txBody>
      </p:sp>
      <p:sp>
        <p:nvSpPr>
          <p:cNvPr id="20" name="Shape 18"/>
          <p:cNvSpPr/>
          <p:nvPr/>
        </p:nvSpPr>
        <p:spPr>
          <a:xfrm>
            <a:off x="365760" y="3493008"/>
            <a:ext cx="438912" cy="438912"/>
          </a:xfrm>
          <a:prstGeom prst="ellipse">
            <a:avLst/>
          </a:prstGeom>
          <a:solidFill>
            <a:srgbClr val="1A3F6F"/>
          </a:solidFill>
          <a:ln w="12700">
            <a:solidFill>
              <a:srgbClr val="1A3F6F"/>
            </a:solidFill>
            <a:prstDash val="solid"/>
          </a:ln>
        </p:spPr>
        <p:txBody>
          <a:bodyPr/>
          <a:lstStyle/>
          <a:p>
            <a:endParaRPr lang="en-US"/>
          </a:p>
        </p:txBody>
      </p:sp>
      <p:sp>
        <p:nvSpPr>
          <p:cNvPr id="21" name="Text 19"/>
          <p:cNvSpPr/>
          <p:nvPr/>
        </p:nvSpPr>
        <p:spPr>
          <a:xfrm>
            <a:off x="365760" y="3493008"/>
            <a:ext cx="438912" cy="438912"/>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Shape 20"/>
          <p:cNvSpPr/>
          <p:nvPr/>
        </p:nvSpPr>
        <p:spPr>
          <a:xfrm>
            <a:off x="585216" y="3950208"/>
            <a:ext cx="0" cy="320040"/>
          </a:xfrm>
          <a:prstGeom prst="line">
            <a:avLst/>
          </a:prstGeom>
          <a:noFill/>
          <a:ln w="12700">
            <a:solidFill>
              <a:srgbClr val="CCCCCC"/>
            </a:solidFill>
            <a:prstDash val="dash"/>
          </a:ln>
        </p:spPr>
        <p:txBody>
          <a:bodyPr/>
          <a:lstStyle/>
          <a:p>
            <a:endParaRPr lang="en-US"/>
          </a:p>
        </p:txBody>
      </p:sp>
      <p:sp>
        <p:nvSpPr>
          <p:cNvPr id="23" name="Text 21"/>
          <p:cNvSpPr/>
          <p:nvPr/>
        </p:nvSpPr>
        <p:spPr>
          <a:xfrm>
            <a:off x="960120" y="3465576"/>
            <a:ext cx="768096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Call Your Insurance Carrier</a:t>
            </a:r>
            <a:endParaRPr lang="en-US" sz="1400" dirty="0"/>
          </a:p>
        </p:txBody>
      </p:sp>
      <p:sp>
        <p:nvSpPr>
          <p:cNvPr id="24" name="Text 22"/>
          <p:cNvSpPr/>
          <p:nvPr/>
        </p:nvSpPr>
        <p:spPr>
          <a:xfrm>
            <a:off x="960120" y="3739896"/>
            <a:ext cx="7680960" cy="402336"/>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If you have cyber insurance, notify your carrier per your policy. They can provide expert support.</a:t>
            </a:r>
            <a:endParaRPr lang="en-US" sz="1100" dirty="0"/>
          </a:p>
        </p:txBody>
      </p:sp>
      <p:sp>
        <p:nvSpPr>
          <p:cNvPr id="25" name="Shape 23"/>
          <p:cNvSpPr/>
          <p:nvPr/>
        </p:nvSpPr>
        <p:spPr>
          <a:xfrm>
            <a:off x="365760" y="4270248"/>
            <a:ext cx="438912" cy="438912"/>
          </a:xfrm>
          <a:prstGeom prst="ellipse">
            <a:avLst/>
          </a:prstGeom>
          <a:solidFill>
            <a:srgbClr val="1A3F6F"/>
          </a:solidFill>
          <a:ln w="12700">
            <a:solidFill>
              <a:srgbClr val="1A3F6F"/>
            </a:solidFill>
            <a:prstDash val="solid"/>
          </a:ln>
        </p:spPr>
        <p:txBody>
          <a:bodyPr/>
          <a:lstStyle/>
          <a:p>
            <a:endParaRPr lang="en-US"/>
          </a:p>
        </p:txBody>
      </p:sp>
      <p:sp>
        <p:nvSpPr>
          <p:cNvPr id="26" name="Text 24"/>
          <p:cNvSpPr/>
          <p:nvPr/>
        </p:nvSpPr>
        <p:spPr>
          <a:xfrm>
            <a:off x="365760" y="4270248"/>
            <a:ext cx="438912" cy="438912"/>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7" name="Text 25"/>
          <p:cNvSpPr/>
          <p:nvPr/>
        </p:nvSpPr>
        <p:spPr>
          <a:xfrm>
            <a:off x="960120" y="4242816"/>
            <a:ext cx="7680960" cy="256032"/>
          </a:xfrm>
          <a:prstGeom prst="rect">
            <a:avLst/>
          </a:prstGeom>
          <a:noFill/>
          <a:ln/>
        </p:spPr>
        <p:txBody>
          <a:bodyPr wrap="square" lIns="0" tIns="0" rIns="0" bIns="0" rtlCol="0" anchor="ctr"/>
          <a:lstStyle/>
          <a:p>
            <a:pPr marL="0" indent="0">
              <a:buNone/>
            </a:pPr>
            <a:r>
              <a:rPr lang="en-US" sz="1400" b="1" dirty="0">
                <a:solidFill>
                  <a:srgbClr val="1A3F6F"/>
                </a:solidFill>
                <a:latin typeface="Calibri" pitchFamily="34" charset="0"/>
                <a:ea typeface="Calibri" pitchFamily="34" charset="-122"/>
                <a:cs typeface="Calibri" pitchFamily="34" charset="-120"/>
              </a:rPr>
              <a:t>Fix It and Document It</a:t>
            </a:r>
            <a:endParaRPr lang="en-US" sz="1400" dirty="0"/>
          </a:p>
        </p:txBody>
      </p:sp>
      <p:sp>
        <p:nvSpPr>
          <p:cNvPr id="28" name="Text 26"/>
          <p:cNvSpPr/>
          <p:nvPr/>
        </p:nvSpPr>
        <p:spPr>
          <a:xfrm>
            <a:off x="960120" y="4517136"/>
            <a:ext cx="7680960" cy="402336"/>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Change passwords. Patch the vulnerability. Document everything you did and when. Depending on the scope of the incident, KHA will coordinate with you on notifying affected families if needed.</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WHEN SOMETHING GOES WRONG</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Scenario: Someone Asks for Your Participant List</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023360" cy="3767328"/>
          </a:xfrm>
          <a:prstGeom prst="rect">
            <a:avLst/>
          </a:prstGeom>
          <a:solidFill>
            <a:srgbClr val="F4F4F6"/>
          </a:solidFill>
          <a:ln w="12700">
            <a:solidFill>
              <a:srgbClr val="DDDDDD"/>
            </a:solidFill>
            <a:prstDash val="solid"/>
          </a:ln>
        </p:spPr>
        <p:txBody>
          <a:bodyPr/>
          <a:lstStyle/>
          <a:p>
            <a:endParaRPr lang="en-US"/>
          </a:p>
        </p:txBody>
      </p:sp>
      <p:sp>
        <p:nvSpPr>
          <p:cNvPr id="6" name="Shape 4"/>
          <p:cNvSpPr/>
          <p:nvPr/>
        </p:nvSpPr>
        <p:spPr>
          <a:xfrm>
            <a:off x="320040" y="1115568"/>
            <a:ext cx="4023360" cy="365760"/>
          </a:xfrm>
          <a:prstGeom prst="rect">
            <a:avLst/>
          </a:prstGeom>
          <a:solidFill>
            <a:srgbClr val="1A3F6F"/>
          </a:solidFill>
          <a:ln w="12700">
            <a:solidFill>
              <a:srgbClr val="1A3F6F"/>
            </a:solidFill>
            <a:prstDash val="solid"/>
          </a:ln>
        </p:spPr>
        <p:txBody>
          <a:bodyPr/>
          <a:lstStyle/>
          <a:p>
            <a:endParaRPr lang="en-US"/>
          </a:p>
        </p:txBody>
      </p:sp>
      <p:sp>
        <p:nvSpPr>
          <p:cNvPr id="7" name="Text 5"/>
          <p:cNvSpPr/>
          <p:nvPr/>
        </p:nvSpPr>
        <p:spPr>
          <a:xfrm>
            <a:off x="457200" y="1161288"/>
            <a:ext cx="384048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THE SITUATION</a:t>
            </a:r>
            <a:endParaRPr lang="en-US" sz="1000" dirty="0"/>
          </a:p>
        </p:txBody>
      </p:sp>
      <p:sp>
        <p:nvSpPr>
          <p:cNvPr id="8" name="Text 6"/>
          <p:cNvSpPr/>
          <p:nvPr/>
        </p:nvSpPr>
        <p:spPr>
          <a:xfrm>
            <a:off x="457200" y="1554480"/>
            <a:ext cx="3794760" cy="1691640"/>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Someone calls your front desk identifying themselves as a university researcher. They say they're conducting a public health study and ask for a list of your program participants and demographic information.</a:t>
            </a:r>
            <a:endParaRPr lang="en-US" sz="1200" dirty="0"/>
          </a:p>
          <a:p>
            <a:pPr marL="0" indent="0">
              <a:buNone/>
            </a:pPr>
            <a:endParaRPr lang="en-US" sz="1200" dirty="0"/>
          </a:p>
          <a:p>
            <a:pPr marL="0" indent="0">
              <a:buNone/>
            </a:pPr>
            <a:r>
              <a:rPr lang="en-US" sz="1200" dirty="0">
                <a:solidFill>
                  <a:srgbClr val="4A4A4A"/>
                </a:solidFill>
                <a:latin typeface="Calibri" pitchFamily="34" charset="0"/>
                <a:ea typeface="Calibri" pitchFamily="34" charset="-122"/>
                <a:cs typeface="Calibri" pitchFamily="34" charset="-120"/>
              </a:rPr>
              <a:t>They sound professional. They have details about your program. A helpful staff member wants to cooperate.</a:t>
            </a:r>
            <a:endParaRPr lang="en-US" sz="1200" dirty="0"/>
          </a:p>
        </p:txBody>
      </p:sp>
      <p:sp>
        <p:nvSpPr>
          <p:cNvPr id="9" name="Shape 7"/>
          <p:cNvSpPr/>
          <p:nvPr/>
        </p:nvSpPr>
        <p:spPr>
          <a:xfrm>
            <a:off x="457200" y="3291840"/>
            <a:ext cx="3794760" cy="822960"/>
          </a:xfrm>
          <a:prstGeom prst="rect">
            <a:avLst/>
          </a:prstGeom>
          <a:solidFill>
            <a:srgbClr val="FDE9D9"/>
          </a:solidFill>
          <a:ln w="12700">
            <a:solidFill>
              <a:srgbClr val="FDE9D9"/>
            </a:solidFill>
            <a:prstDash val="solid"/>
          </a:ln>
        </p:spPr>
        <p:txBody>
          <a:bodyPr/>
          <a:lstStyle/>
          <a:p>
            <a:endParaRPr lang="en-US"/>
          </a:p>
        </p:txBody>
      </p:sp>
      <p:sp>
        <p:nvSpPr>
          <p:cNvPr id="10" name="Text 8"/>
          <p:cNvSpPr/>
          <p:nvPr/>
        </p:nvSpPr>
        <p:spPr>
          <a:xfrm>
            <a:off x="594360" y="3337560"/>
            <a:ext cx="3520440" cy="731520"/>
          </a:xfrm>
          <a:prstGeom prst="rect">
            <a:avLst/>
          </a:prstGeom>
          <a:noFill/>
          <a:ln/>
        </p:spPr>
        <p:txBody>
          <a:bodyPr wrap="square" rtlCol="0" anchor="ctr"/>
          <a:lstStyle/>
          <a:p>
            <a:pPr marL="0" indent="0">
              <a:buNone/>
            </a:pPr>
            <a:r>
              <a:rPr lang="en-US" sz="1100" dirty="0">
                <a:solidFill>
                  <a:srgbClr val="8B4000"/>
                </a:solidFill>
                <a:latin typeface="Calibri" pitchFamily="34" charset="0"/>
                <a:ea typeface="Calibri" pitchFamily="34" charset="-122"/>
                <a:cs typeface="Calibri" pitchFamily="34" charset="-120"/>
              </a:rPr>
              <a:t>This is a real scam pattern. Fake research requests and fraudulent subpoenas are used to harvest participant data. Let KHA help you verify before you respond to anything.</a:t>
            </a:r>
            <a:endParaRPr lang="en-US" sz="1100" dirty="0"/>
          </a:p>
        </p:txBody>
      </p:sp>
      <p:sp>
        <p:nvSpPr>
          <p:cNvPr id="11" name="Shape 9"/>
          <p:cNvSpPr/>
          <p:nvPr/>
        </p:nvSpPr>
        <p:spPr>
          <a:xfrm>
            <a:off x="4617720" y="1115568"/>
            <a:ext cx="4206240" cy="3767328"/>
          </a:xfrm>
          <a:prstGeom prst="rect">
            <a:avLst/>
          </a:prstGeom>
          <a:solidFill>
            <a:srgbClr val="FFFFFF"/>
          </a:solidFill>
          <a:ln w="12700">
            <a:solidFill>
              <a:srgbClr val="F47920"/>
            </a:solidFill>
            <a:prstDash val="solid"/>
          </a:ln>
        </p:spPr>
        <p:txBody>
          <a:bodyPr/>
          <a:lstStyle/>
          <a:p>
            <a:endParaRPr lang="en-US"/>
          </a:p>
        </p:txBody>
      </p:sp>
      <p:sp>
        <p:nvSpPr>
          <p:cNvPr id="12" name="Shape 10"/>
          <p:cNvSpPr/>
          <p:nvPr/>
        </p:nvSpPr>
        <p:spPr>
          <a:xfrm>
            <a:off x="4617720" y="1115568"/>
            <a:ext cx="4206240" cy="365760"/>
          </a:xfrm>
          <a:prstGeom prst="rect">
            <a:avLst/>
          </a:prstGeom>
          <a:solidFill>
            <a:srgbClr val="F47920"/>
          </a:solidFill>
          <a:ln w="12700">
            <a:solidFill>
              <a:srgbClr val="F47920"/>
            </a:solidFill>
            <a:prstDash val="solid"/>
          </a:ln>
        </p:spPr>
        <p:txBody>
          <a:bodyPr/>
          <a:lstStyle/>
          <a:p>
            <a:endParaRPr lang="en-US"/>
          </a:p>
        </p:txBody>
      </p:sp>
      <p:sp>
        <p:nvSpPr>
          <p:cNvPr id="13" name="Text 11"/>
          <p:cNvSpPr/>
          <p:nvPr/>
        </p:nvSpPr>
        <p:spPr>
          <a:xfrm>
            <a:off x="4754880" y="1161288"/>
            <a:ext cx="393192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WHAT TO DO</a:t>
            </a:r>
            <a:endParaRPr lang="en-US" sz="1000" dirty="0"/>
          </a:p>
        </p:txBody>
      </p:sp>
      <p:sp>
        <p:nvSpPr>
          <p:cNvPr id="14" name="Text 12"/>
          <p:cNvSpPr/>
          <p:nvPr/>
        </p:nvSpPr>
        <p:spPr>
          <a:xfrm>
            <a:off x="4754880" y="1554480"/>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1.  </a:t>
            </a:r>
            <a:r>
              <a:rPr lang="en-US" sz="1200" dirty="0">
                <a:solidFill>
                  <a:srgbClr val="4A4A4A"/>
                </a:solidFill>
                <a:latin typeface="Calibri" pitchFamily="34" charset="0"/>
                <a:ea typeface="Calibri" pitchFamily="34" charset="-122"/>
                <a:cs typeface="Calibri" pitchFamily="34" charset="-120"/>
              </a:rPr>
              <a:t>Don't share anything, not even a count.</a:t>
            </a:r>
            <a:endParaRPr lang="en-US" sz="1200" dirty="0"/>
          </a:p>
        </p:txBody>
      </p:sp>
      <p:sp>
        <p:nvSpPr>
          <p:cNvPr id="15" name="Text 13"/>
          <p:cNvSpPr/>
          <p:nvPr/>
        </p:nvSpPr>
        <p:spPr>
          <a:xfrm>
            <a:off x="4754880" y="2084832"/>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2.  </a:t>
            </a:r>
            <a:r>
              <a:rPr lang="en-US" sz="1200" dirty="0">
                <a:solidFill>
                  <a:srgbClr val="4A4A4A"/>
                </a:solidFill>
                <a:latin typeface="Calibri" pitchFamily="34" charset="0"/>
                <a:ea typeface="Calibri" pitchFamily="34" charset="-122"/>
                <a:cs typeface="Calibri" pitchFamily="34" charset="-120"/>
              </a:rPr>
              <a:t>Ask them to put their request in writing.</a:t>
            </a:r>
            <a:endParaRPr lang="en-US" sz="1200" dirty="0"/>
          </a:p>
        </p:txBody>
      </p:sp>
      <p:sp>
        <p:nvSpPr>
          <p:cNvPr id="16" name="Text 14"/>
          <p:cNvSpPr/>
          <p:nvPr/>
        </p:nvSpPr>
        <p:spPr>
          <a:xfrm>
            <a:off x="4754880" y="2615184"/>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3.  </a:t>
            </a:r>
            <a:r>
              <a:rPr lang="en-US" sz="1200" dirty="0">
                <a:solidFill>
                  <a:srgbClr val="4A4A4A"/>
                </a:solidFill>
                <a:latin typeface="Calibri" pitchFamily="34" charset="0"/>
                <a:ea typeface="Calibri" pitchFamily="34" charset="-122"/>
                <a:cs typeface="Calibri" pitchFamily="34" charset="-120"/>
              </a:rPr>
              <a:t>Contact your KHA Contract Manager and Data Systems before responding.</a:t>
            </a:r>
            <a:endParaRPr lang="en-US" sz="1200" dirty="0"/>
          </a:p>
        </p:txBody>
      </p:sp>
      <p:sp>
        <p:nvSpPr>
          <p:cNvPr id="17" name="Text 15"/>
          <p:cNvSpPr/>
          <p:nvPr/>
        </p:nvSpPr>
        <p:spPr>
          <a:xfrm>
            <a:off x="4754880" y="3145536"/>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4.  </a:t>
            </a:r>
            <a:r>
              <a:rPr lang="en-US" sz="1200" dirty="0">
                <a:solidFill>
                  <a:srgbClr val="4A4A4A"/>
                </a:solidFill>
                <a:latin typeface="Calibri" pitchFamily="34" charset="0"/>
                <a:ea typeface="Calibri" pitchFamily="34" charset="-122"/>
                <a:cs typeface="Calibri" pitchFamily="34" charset="-120"/>
              </a:rPr>
              <a:t>KHA will help verify whether it's legitimate.</a:t>
            </a:r>
            <a:endParaRPr lang="en-US" sz="1200" dirty="0"/>
          </a:p>
        </p:txBody>
      </p:sp>
      <p:sp>
        <p:nvSpPr>
          <p:cNvPr id="18" name="Text 16"/>
          <p:cNvSpPr/>
          <p:nvPr/>
        </p:nvSpPr>
        <p:spPr>
          <a:xfrm>
            <a:off x="4754880" y="3675888"/>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5.  </a:t>
            </a:r>
            <a:r>
              <a:rPr lang="en-US" sz="1200" dirty="0">
                <a:solidFill>
                  <a:srgbClr val="4A4A4A"/>
                </a:solidFill>
                <a:latin typeface="Calibri" pitchFamily="34" charset="0"/>
                <a:ea typeface="Calibri" pitchFamily="34" charset="-122"/>
                <a:cs typeface="Calibri" pitchFamily="34" charset="-120"/>
              </a:rPr>
              <a:t>Document the request: who, when, what they asked for.</a:t>
            </a:r>
            <a:endParaRPr lang="en-US" sz="1200" dirty="0"/>
          </a:p>
        </p:txBody>
      </p:sp>
      <p:sp>
        <p:nvSpPr>
          <p:cNvPr id="19" name="Text 17"/>
          <p:cNvSpPr/>
          <p:nvPr/>
        </p:nvSpPr>
        <p:spPr>
          <a:xfrm>
            <a:off x="4754880" y="4206240"/>
            <a:ext cx="3977640" cy="457200"/>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6.  </a:t>
            </a:r>
            <a:r>
              <a:rPr lang="en-US" sz="1200" dirty="0">
                <a:solidFill>
                  <a:srgbClr val="4A4A4A"/>
                </a:solidFill>
                <a:latin typeface="Calibri" pitchFamily="34" charset="0"/>
                <a:ea typeface="Calibri" pitchFamily="34" charset="-122"/>
                <a:cs typeface="Calibri" pitchFamily="34" charset="-120"/>
              </a:rPr>
              <a:t>Your Vendor Request Response template covers this.</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A3F6F"/>
        </a:solidFill>
        <a:effectLst/>
      </p:bgPr>
    </p:bg>
    <p:spTree>
      <p:nvGrpSpPr>
        <p:cNvPr id="1" name=""/>
        <p:cNvGrpSpPr/>
        <p:nvPr/>
      </p:nvGrpSpPr>
      <p:grpSpPr>
        <a:xfrm>
          <a:off x="0" y="0"/>
          <a:ext cx="0" cy="0"/>
          <a:chOff x="0" y="0"/>
          <a:chExt cx="0" cy="0"/>
        </a:xfrm>
      </p:grpSpPr>
      <p:sp>
        <p:nvSpPr>
          <p:cNvPr id="2" name="Sidebar"/>
          <p:cNvSpPr/>
          <p:nvPr/>
        </p:nvSpPr>
        <p:spPr>
          <a:xfrm>
            <a:off x="0" y="0"/>
            <a:ext cx="457200" cy="5143500"/>
          </a:xfrm>
          <a:prstGeom prst="rect">
            <a:avLst/>
          </a:prstGeom>
          <a:solidFill>
            <a:srgbClr val="F47920"/>
          </a:solidFill>
          <a:ln w="12700">
            <a:solidFill>
              <a:srgbClr val="F4792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Eyebrow"/>
          <p:cNvSpPr/>
          <p:nvPr/>
        </p:nvSpPr>
        <p:spPr>
          <a:xfrm>
            <a:off x="640080" y="50292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400" normalizeH="0" baseline="0" noProof="0" dirty="0">
                <a:ln>
                  <a:noFill/>
                </a:ln>
                <a:solidFill>
                  <a:srgbClr val="F47920"/>
                </a:solidFill>
                <a:effectLst/>
                <a:uLnTx/>
                <a:uFillTx/>
                <a:latin typeface="Calibri" pitchFamily="34" charset="0"/>
                <a:ea typeface="Calibri" pitchFamily="34" charset="-122"/>
                <a:cs typeface="Calibri" pitchFamily="34" charset="-120"/>
              </a:rPr>
              <a:t>OVER TO YOU</a:t>
            </a:r>
          </a:p>
        </p:txBody>
      </p:sp>
      <p:sp>
        <p:nvSpPr>
          <p:cNvPr id="4" name="Prompt"/>
          <p:cNvSpPr/>
          <p:nvPr/>
        </p:nvSpPr>
        <p:spPr>
          <a:xfrm>
            <a:off x="640080" y="868680"/>
            <a:ext cx="82296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 caller says they are a researcher and asks for your participant list. What is your first move?</a:t>
            </a:r>
          </a:p>
        </p:txBody>
      </p:sp>
      <p:sp>
        <p:nvSpPr>
          <p:cNvPr id="5" name="Options"/>
          <p:cNvSpPr/>
          <p:nvPr/>
        </p:nvSpPr>
        <p:spPr>
          <a:xfrm>
            <a:off x="640080" y="2057400"/>
            <a:ext cx="8229600" cy="173736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600" b="1" i="0" u="none" strike="noStrike" kern="0" cap="none" spc="0" normalizeH="0" baseline="0" noProof="0" dirty="0">
                <a:ln>
                  <a:noFill/>
                </a:ln>
                <a:solidFill>
                  <a:srgbClr val="F47920"/>
                </a:solidFill>
                <a:effectLst/>
                <a:uLnTx/>
                <a:uFillTx/>
                <a:latin typeface="Calibri" pitchFamily="34" charset="0"/>
                <a:ea typeface="Calibri" pitchFamily="34" charset="-122"/>
                <a:cs typeface="Calibri" pitchFamily="34" charset="-120"/>
              </a:rPr>
              <a:t>A</a:t>
            </a:r>
            <a:r>
              <a:rPr kumimoji="0" lang="en-US" sz="1600" b="0"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Answer a few of their questions to be helpful.</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600" b="1" i="0" u="none" strike="noStrike" kern="0" cap="none" spc="0" normalizeH="0" baseline="0" noProof="0" dirty="0">
                <a:ln>
                  <a:noFill/>
                </a:ln>
                <a:solidFill>
                  <a:srgbClr val="F47920"/>
                </a:solidFill>
                <a:effectLst/>
                <a:uLnTx/>
                <a:uFillTx/>
                <a:latin typeface="Calibri" pitchFamily="34" charset="0"/>
                <a:ea typeface="Calibri" pitchFamily="34" charset="-122"/>
                <a:cs typeface="Calibri" pitchFamily="34" charset="-120"/>
              </a:rPr>
              <a:t>B</a:t>
            </a:r>
            <a:r>
              <a:rPr kumimoji="0" lang="en-US" sz="1600" b="0"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Share only a head count, nothing that identifies anyone.</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600" b="1" i="0" u="none" strike="noStrike" kern="0" cap="none" spc="0" normalizeH="0" baseline="0" noProof="0" dirty="0">
                <a:ln>
                  <a:noFill/>
                </a:ln>
                <a:solidFill>
                  <a:srgbClr val="F47920"/>
                </a:solidFill>
                <a:effectLst/>
                <a:uLnTx/>
                <a:uFillTx/>
                <a:latin typeface="Calibri" pitchFamily="34" charset="0"/>
                <a:ea typeface="Calibri" pitchFamily="34" charset="-122"/>
                <a:cs typeface="Calibri" pitchFamily="34" charset="-120"/>
              </a:rPr>
              <a:t>C</a:t>
            </a:r>
            <a:r>
              <a:rPr kumimoji="0" lang="en-US" sz="1600" b="0"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Decline to share anything and ask for the request in writing.</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600" b="1" i="0" u="none" strike="noStrike" kern="0" cap="none" spc="0" normalizeH="0" baseline="0" noProof="0" dirty="0">
                <a:ln>
                  <a:noFill/>
                </a:ln>
                <a:solidFill>
                  <a:srgbClr val="F47920"/>
                </a:solidFill>
                <a:effectLst/>
                <a:uLnTx/>
                <a:uFillTx/>
                <a:latin typeface="Calibri" pitchFamily="34" charset="0"/>
                <a:ea typeface="Calibri" pitchFamily="34" charset="-122"/>
                <a:cs typeface="Calibri" pitchFamily="34" charset="-120"/>
              </a:rPr>
              <a:t>D</a:t>
            </a:r>
            <a:r>
              <a:rPr kumimoji="0" lang="en-US" sz="1600" b="0"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Take a message and check with KHA before responding.</a:t>
            </a:r>
          </a:p>
        </p:txBody>
      </p:sp>
      <p:sp>
        <p:nvSpPr>
          <p:cNvPr id="6" name="Join"/>
          <p:cNvSpPr/>
          <p:nvPr/>
        </p:nvSpPr>
        <p:spPr>
          <a:xfrm>
            <a:off x="640080" y="3931920"/>
            <a:ext cx="82296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400" normalizeH="0" baseline="0" noProof="0" dirty="0">
                <a:ln>
                  <a:noFill/>
                </a:ln>
                <a:solidFill>
                  <a:srgbClr val="F47920"/>
                </a:solidFill>
                <a:effectLst/>
                <a:uLnTx/>
                <a:uFillTx/>
                <a:latin typeface="Calibri" pitchFamily="34" charset="0"/>
                <a:ea typeface="Calibri" pitchFamily="34" charset="-122"/>
                <a:cs typeface="Calibri" pitchFamily="34" charset="-120"/>
              </a:rPr>
              <a:t>HOW TO JOIN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D6E0EE"/>
                </a:solidFill>
                <a:effectLst/>
                <a:uLnTx/>
                <a:uFillTx/>
                <a:latin typeface="Calibri" pitchFamily="34" charset="0"/>
                <a:ea typeface="Calibri" pitchFamily="34" charset="-122"/>
                <a:cs typeface="Calibri" pitchFamily="34" charset="-120"/>
              </a:rPr>
              <a:t>Pick the letter you would start with.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WHEN SOMETHING GOES WRONG</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Scenario: The Account That Was Never Turned Off</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023360" cy="3767328"/>
          </a:xfrm>
          <a:prstGeom prst="rect">
            <a:avLst/>
          </a:prstGeom>
          <a:solidFill>
            <a:srgbClr val="F4F4F6"/>
          </a:solidFill>
          <a:ln w="12700">
            <a:solidFill>
              <a:srgbClr val="DDDDDD"/>
            </a:solidFill>
            <a:prstDash val="solid"/>
          </a:ln>
        </p:spPr>
        <p:txBody>
          <a:bodyPr/>
          <a:lstStyle/>
          <a:p>
            <a:endParaRPr lang="en-US"/>
          </a:p>
        </p:txBody>
      </p:sp>
      <p:sp>
        <p:nvSpPr>
          <p:cNvPr id="6" name="Shape 4"/>
          <p:cNvSpPr/>
          <p:nvPr/>
        </p:nvSpPr>
        <p:spPr>
          <a:xfrm>
            <a:off x="320040" y="1115568"/>
            <a:ext cx="4023360" cy="365760"/>
          </a:xfrm>
          <a:prstGeom prst="rect">
            <a:avLst/>
          </a:prstGeom>
          <a:solidFill>
            <a:srgbClr val="1A3F6F"/>
          </a:solidFill>
          <a:ln w="12700">
            <a:solidFill>
              <a:srgbClr val="1A3F6F"/>
            </a:solidFill>
            <a:prstDash val="solid"/>
          </a:ln>
        </p:spPr>
        <p:txBody>
          <a:bodyPr/>
          <a:lstStyle/>
          <a:p>
            <a:endParaRPr lang="en-US"/>
          </a:p>
        </p:txBody>
      </p:sp>
      <p:sp>
        <p:nvSpPr>
          <p:cNvPr id="7" name="Text 5"/>
          <p:cNvSpPr/>
          <p:nvPr/>
        </p:nvSpPr>
        <p:spPr>
          <a:xfrm>
            <a:off x="457200" y="1161288"/>
            <a:ext cx="384048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THE SITUATION</a:t>
            </a:r>
            <a:endParaRPr lang="en-US" sz="1000" dirty="0"/>
          </a:p>
        </p:txBody>
      </p:sp>
      <p:sp>
        <p:nvSpPr>
          <p:cNvPr id="8" name="Text 6"/>
          <p:cNvSpPr/>
          <p:nvPr/>
        </p:nvSpPr>
        <p:spPr>
          <a:xfrm>
            <a:off x="457200" y="1554480"/>
            <a:ext cx="3794760" cy="2423160"/>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A case manager leaves your organization on a Friday. She had access to your email system, your cloud drive with participant records, and your case management platform.</a:t>
            </a:r>
            <a:endParaRPr lang="en-US" sz="1200" dirty="0"/>
          </a:p>
          <a:p>
            <a:pPr marL="0" indent="0">
              <a:buNone/>
            </a:pPr>
            <a:endParaRPr lang="en-US" sz="1200" dirty="0"/>
          </a:p>
          <a:p>
            <a:pPr marL="0" indent="0">
              <a:buNone/>
            </a:pPr>
            <a:r>
              <a:rPr lang="en-US" sz="1200" dirty="0">
                <a:solidFill>
                  <a:srgbClr val="4A4A4A"/>
                </a:solidFill>
                <a:latin typeface="Calibri" pitchFamily="34" charset="0"/>
                <a:ea typeface="Calibri" pitchFamily="34" charset="-122"/>
                <a:cs typeface="Calibri" pitchFamily="34" charset="-120"/>
              </a:rPr>
              <a:t>Everyone is busy. Nobody turns off her accounts over the weekend. Three weeks later, her email credentials show up in a phishing attack. An attacker logs in as her, downloads participant files, and sends convincing emails to partner organizations from her trusted address.</a:t>
            </a:r>
            <a:endParaRPr lang="en-US" sz="1200" dirty="0"/>
          </a:p>
        </p:txBody>
      </p:sp>
      <p:sp>
        <p:nvSpPr>
          <p:cNvPr id="9" name="Shape 7"/>
          <p:cNvSpPr/>
          <p:nvPr/>
        </p:nvSpPr>
        <p:spPr>
          <a:xfrm>
            <a:off x="457200" y="4041648"/>
            <a:ext cx="3794760" cy="777240"/>
          </a:xfrm>
          <a:prstGeom prst="rect">
            <a:avLst/>
          </a:prstGeom>
          <a:solidFill>
            <a:srgbClr val="FDE9D9"/>
          </a:solidFill>
          <a:ln w="12700">
            <a:solidFill>
              <a:srgbClr val="FDE9D9"/>
            </a:solidFill>
            <a:prstDash val="solid"/>
          </a:ln>
        </p:spPr>
        <p:txBody>
          <a:bodyPr/>
          <a:lstStyle/>
          <a:p>
            <a:endParaRPr lang="en-US"/>
          </a:p>
        </p:txBody>
      </p:sp>
      <p:sp>
        <p:nvSpPr>
          <p:cNvPr id="10" name="Text 8"/>
          <p:cNvSpPr/>
          <p:nvPr/>
        </p:nvSpPr>
        <p:spPr>
          <a:xfrm>
            <a:off x="594360" y="4087368"/>
            <a:ext cx="3520440" cy="685800"/>
          </a:xfrm>
          <a:prstGeom prst="rect">
            <a:avLst/>
          </a:prstGeom>
          <a:noFill/>
          <a:ln/>
        </p:spPr>
        <p:txBody>
          <a:bodyPr wrap="square" rtlCol="0" anchor="ctr"/>
          <a:lstStyle/>
          <a:p>
            <a:pPr marL="0" indent="0">
              <a:buNone/>
            </a:pPr>
            <a:r>
              <a:rPr lang="en-US" sz="1100" dirty="0">
                <a:solidFill>
                  <a:srgbClr val="8B4000"/>
                </a:solidFill>
                <a:latin typeface="Calibri" pitchFamily="34" charset="0"/>
                <a:ea typeface="Calibri" pitchFamily="34" charset="-122"/>
                <a:cs typeface="Calibri" pitchFamily="34" charset="-120"/>
              </a:rPr>
              <a:t>One step would have prevented this: revoking her access on her last day. That is what M8 requires, and why the Offboarding Procedure template exists.</a:t>
            </a:r>
            <a:endParaRPr lang="en-US" sz="1100" dirty="0"/>
          </a:p>
        </p:txBody>
      </p:sp>
      <p:sp>
        <p:nvSpPr>
          <p:cNvPr id="11" name="Shape 9"/>
          <p:cNvSpPr/>
          <p:nvPr/>
        </p:nvSpPr>
        <p:spPr>
          <a:xfrm>
            <a:off x="4617720" y="1115568"/>
            <a:ext cx="4206240" cy="3767328"/>
          </a:xfrm>
          <a:prstGeom prst="rect">
            <a:avLst/>
          </a:prstGeom>
          <a:solidFill>
            <a:srgbClr val="FFFFFF"/>
          </a:solidFill>
          <a:ln w="12700">
            <a:solidFill>
              <a:srgbClr val="F47920"/>
            </a:solidFill>
            <a:prstDash val="solid"/>
          </a:ln>
        </p:spPr>
        <p:txBody>
          <a:bodyPr/>
          <a:lstStyle/>
          <a:p>
            <a:endParaRPr lang="en-US"/>
          </a:p>
        </p:txBody>
      </p:sp>
      <p:sp>
        <p:nvSpPr>
          <p:cNvPr id="12" name="Shape 10"/>
          <p:cNvSpPr/>
          <p:nvPr/>
        </p:nvSpPr>
        <p:spPr>
          <a:xfrm>
            <a:off x="4617720" y="1115568"/>
            <a:ext cx="4206240" cy="365760"/>
          </a:xfrm>
          <a:prstGeom prst="rect">
            <a:avLst/>
          </a:prstGeom>
          <a:solidFill>
            <a:srgbClr val="F47920"/>
          </a:solidFill>
          <a:ln w="12700">
            <a:solidFill>
              <a:srgbClr val="F47920"/>
            </a:solidFill>
            <a:prstDash val="solid"/>
          </a:ln>
        </p:spPr>
        <p:txBody>
          <a:bodyPr/>
          <a:lstStyle/>
          <a:p>
            <a:endParaRPr lang="en-US"/>
          </a:p>
        </p:txBody>
      </p:sp>
      <p:sp>
        <p:nvSpPr>
          <p:cNvPr id="13" name="Text 11"/>
          <p:cNvSpPr/>
          <p:nvPr/>
        </p:nvSpPr>
        <p:spPr>
          <a:xfrm>
            <a:off x="4754880" y="1161288"/>
            <a:ext cx="393192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WHAT SHOULD HAVE HAPPENED</a:t>
            </a:r>
            <a:endParaRPr lang="en-US" sz="1000" dirty="0"/>
          </a:p>
        </p:txBody>
      </p:sp>
      <p:sp>
        <p:nvSpPr>
          <p:cNvPr id="14" name="Text 12"/>
          <p:cNvSpPr/>
          <p:nvPr/>
        </p:nvSpPr>
        <p:spPr>
          <a:xfrm>
            <a:off x="4754880" y="155448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1.  </a:t>
            </a:r>
            <a:r>
              <a:rPr lang="en-US" sz="1200" dirty="0">
                <a:solidFill>
                  <a:srgbClr val="4A4A4A"/>
                </a:solidFill>
                <a:latin typeface="Calibri" pitchFamily="34" charset="0"/>
                <a:ea typeface="Calibri" pitchFamily="34" charset="-122"/>
                <a:cs typeface="Calibri" pitchFamily="34" charset="-120"/>
              </a:rPr>
              <a:t>HR or manager notifies the cybersecurity point person before her last day.</a:t>
            </a:r>
            <a:endParaRPr lang="en-US" sz="1200" dirty="0"/>
          </a:p>
        </p:txBody>
      </p:sp>
      <p:sp>
        <p:nvSpPr>
          <p:cNvPr id="15" name="Text 13"/>
          <p:cNvSpPr/>
          <p:nvPr/>
        </p:nvSpPr>
        <p:spPr>
          <a:xfrm>
            <a:off x="4754880" y="210312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2.  </a:t>
            </a:r>
            <a:r>
              <a:rPr lang="en-US" sz="1200" dirty="0">
                <a:solidFill>
                  <a:srgbClr val="4A4A4A"/>
                </a:solidFill>
                <a:latin typeface="Calibri" pitchFamily="34" charset="0"/>
                <a:ea typeface="Calibri" pitchFamily="34" charset="-122"/>
                <a:cs typeface="Calibri" pitchFamily="34" charset="-120"/>
              </a:rPr>
              <a:t>On her last day: email disabled, cloud access revoked, MFA tokens removed, devices collected.</a:t>
            </a:r>
            <a:endParaRPr lang="en-US" sz="1200" dirty="0"/>
          </a:p>
        </p:txBody>
      </p:sp>
      <p:sp>
        <p:nvSpPr>
          <p:cNvPr id="16" name="Text 14"/>
          <p:cNvSpPr/>
          <p:nvPr/>
        </p:nvSpPr>
        <p:spPr>
          <a:xfrm>
            <a:off x="4754880" y="265176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3.  </a:t>
            </a:r>
            <a:r>
              <a:rPr lang="en-US" sz="1200" dirty="0">
                <a:solidFill>
                  <a:srgbClr val="4A4A4A"/>
                </a:solidFill>
                <a:latin typeface="Calibri" pitchFamily="34" charset="0"/>
                <a:ea typeface="Calibri" pitchFamily="34" charset="-122"/>
                <a:cs typeface="Calibri" pitchFamily="34" charset="-120"/>
              </a:rPr>
              <a:t>PII inventory updated to remove her access entries.</a:t>
            </a:r>
            <a:endParaRPr lang="en-US" sz="1200" dirty="0"/>
          </a:p>
        </p:txBody>
      </p:sp>
      <p:sp>
        <p:nvSpPr>
          <p:cNvPr id="17" name="Text 15"/>
          <p:cNvSpPr/>
          <p:nvPr/>
        </p:nvSpPr>
        <p:spPr>
          <a:xfrm>
            <a:off x="4754880" y="320040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4.  </a:t>
            </a:r>
            <a:r>
              <a:rPr lang="en-US" sz="1200" dirty="0">
                <a:solidFill>
                  <a:srgbClr val="4A4A4A"/>
                </a:solidFill>
                <a:latin typeface="Calibri" pitchFamily="34" charset="0"/>
                <a:ea typeface="Calibri" pitchFamily="34" charset="-122"/>
                <a:cs typeface="Calibri" pitchFamily="34" charset="-120"/>
              </a:rPr>
              <a:t>Completion checklist logged with date and time.</a:t>
            </a:r>
            <a:endParaRPr lang="en-US" sz="1200" dirty="0"/>
          </a:p>
        </p:txBody>
      </p:sp>
      <p:sp>
        <p:nvSpPr>
          <p:cNvPr id="18" name="Text 16"/>
          <p:cNvSpPr/>
          <p:nvPr/>
        </p:nvSpPr>
        <p:spPr>
          <a:xfrm>
            <a:off x="4754880" y="374904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5.  </a:t>
            </a:r>
            <a:r>
              <a:rPr lang="en-US" sz="1200" dirty="0">
                <a:solidFill>
                  <a:srgbClr val="4A4A4A"/>
                </a:solidFill>
                <a:latin typeface="Calibri" pitchFamily="34" charset="0"/>
                <a:ea typeface="Calibri" pitchFamily="34" charset="-122"/>
                <a:cs typeface="Calibri" pitchFamily="34" charset="-120"/>
              </a:rPr>
              <a:t>If shared passwords existed for any system she used, they are changed immediately.</a:t>
            </a:r>
            <a:endParaRPr lang="en-US" sz="1200" dirty="0"/>
          </a:p>
        </p:txBody>
      </p:sp>
      <p:sp>
        <p:nvSpPr>
          <p:cNvPr id="19" name="Text 17"/>
          <p:cNvSpPr/>
          <p:nvPr/>
        </p:nvSpPr>
        <p:spPr>
          <a:xfrm>
            <a:off x="4754880" y="4297680"/>
            <a:ext cx="3977640" cy="475488"/>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6.  </a:t>
            </a:r>
            <a:r>
              <a:rPr lang="en-US" sz="1200" dirty="0">
                <a:solidFill>
                  <a:srgbClr val="4A4A4A"/>
                </a:solidFill>
                <a:latin typeface="Calibri" pitchFamily="34" charset="0"/>
                <a:ea typeface="Calibri" pitchFamily="34" charset="-122"/>
                <a:cs typeface="Calibri" pitchFamily="34" charset="-120"/>
              </a:rPr>
              <a:t>All of this takes 30 to 60 minutes using the Offboarding Procedure template.</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8">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5</a:t>
            </a:r>
            <a:endParaRPr lang="en-US" sz="1100" dirty="0"/>
          </a:p>
        </p:txBody>
      </p:sp>
      <p:sp>
        <p:nvSpPr>
          <p:cNvPr id="4" name="Text 2"/>
          <p:cNvSpPr/>
          <p:nvPr/>
        </p:nvSpPr>
        <p:spPr>
          <a:xfrm>
            <a:off x="640080" y="1783080"/>
            <a:ext cx="8229600" cy="146304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How This</a:t>
            </a:r>
            <a:endParaRPr lang="en-US" sz="4400" dirty="0"/>
          </a:p>
          <a:p>
            <a:pPr marL="0" indent="0">
              <a:buNone/>
            </a:pPr>
            <a:r>
              <a:rPr lang="en-US" sz="4400" b="1" dirty="0">
                <a:solidFill>
                  <a:srgbClr val="FFFFFF"/>
                </a:solidFill>
                <a:latin typeface="Calibri" pitchFamily="34" charset="0"/>
                <a:ea typeface="Calibri" pitchFamily="34" charset="-122"/>
                <a:cs typeface="Calibri" pitchFamily="34" charset="-120"/>
              </a:rPr>
              <a:t>Rolls Out</a:t>
            </a:r>
            <a:endParaRPr lang="en-US" sz="4400" dirty="0"/>
          </a:p>
        </p:txBody>
      </p:sp>
      <p:sp>
        <p:nvSpPr>
          <p:cNvPr id="5" name="Text 3"/>
          <p:cNvSpPr/>
          <p:nvPr/>
        </p:nvSpPr>
        <p:spPr>
          <a:xfrm>
            <a:off x="640080" y="3383280"/>
            <a:ext cx="8229600" cy="59436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A three-year journey, not a one-time audit.</a:t>
            </a:r>
            <a:endParaRPr lang="en-US" sz="1500" dirty="0"/>
          </a:p>
          <a:p>
            <a:pPr marL="0" indent="0">
              <a:buNone/>
            </a:pPr>
            <a:r>
              <a:rPr lang="en-US" sz="1500" i="1" dirty="0">
                <a:solidFill>
                  <a:srgbClr val="D6E0EE"/>
                </a:solidFill>
                <a:latin typeface="Calibri" pitchFamily="34" charset="0"/>
                <a:ea typeface="Calibri" pitchFamily="34" charset="-122"/>
                <a:cs typeface="Calibri" pitchFamily="34" charset="-120"/>
              </a:rPr>
              <a:t>KHA expects progress, not perfection.</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ROLLOUT</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Three Years to Build It Right</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15568"/>
            <a:ext cx="8412480" cy="5486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KHA designed this for the real world of nonprofit capacity. Nobody expects you to be fully compliant tomorrow. What we expect is that you start, that you're honest about where you are, and that you keep making progress.</a:t>
            </a:r>
            <a:endParaRPr lang="en-US" sz="1300" dirty="0"/>
          </a:p>
        </p:txBody>
      </p:sp>
      <p:sp>
        <p:nvSpPr>
          <p:cNvPr id="6" name="Shape 4"/>
          <p:cNvSpPr/>
          <p:nvPr/>
        </p:nvSpPr>
        <p:spPr>
          <a:xfrm>
            <a:off x="320040" y="1783080"/>
            <a:ext cx="2697480" cy="315468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7" name="Shape 5"/>
          <p:cNvSpPr/>
          <p:nvPr/>
        </p:nvSpPr>
        <p:spPr>
          <a:xfrm>
            <a:off x="320040" y="1783080"/>
            <a:ext cx="2697480" cy="566928"/>
          </a:xfrm>
          <a:prstGeom prst="rect">
            <a:avLst/>
          </a:prstGeom>
          <a:solidFill>
            <a:srgbClr val="1A3F6F"/>
          </a:solidFill>
          <a:ln w="12700">
            <a:solidFill>
              <a:srgbClr val="1A3F6F"/>
            </a:solidFill>
            <a:prstDash val="solid"/>
          </a:ln>
        </p:spPr>
        <p:txBody>
          <a:bodyPr/>
          <a:lstStyle/>
          <a:p>
            <a:endParaRPr lang="en-US" dirty="0"/>
          </a:p>
        </p:txBody>
      </p:sp>
      <p:sp>
        <p:nvSpPr>
          <p:cNvPr id="8" name="Text 6"/>
          <p:cNvSpPr/>
          <p:nvPr/>
        </p:nvSpPr>
        <p:spPr>
          <a:xfrm>
            <a:off x="429768" y="1828800"/>
            <a:ext cx="1828800" cy="27432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Year 1</a:t>
            </a:r>
            <a:endParaRPr lang="en-US" sz="1600" dirty="0"/>
          </a:p>
        </p:txBody>
      </p:sp>
      <p:sp>
        <p:nvSpPr>
          <p:cNvPr id="9" name="Text 7"/>
          <p:cNvSpPr/>
          <p:nvPr/>
        </p:nvSpPr>
        <p:spPr>
          <a:xfrm>
            <a:off x="429768" y="2084832"/>
            <a:ext cx="2487168" cy="201168"/>
          </a:xfrm>
          <a:prstGeom prst="rect">
            <a:avLst/>
          </a:prstGeom>
          <a:noFill/>
          <a:ln/>
        </p:spPr>
        <p:txBody>
          <a:bodyPr wrap="square" rtlCol="0" anchor="ctr"/>
          <a:lstStyle/>
          <a:p>
            <a:pPr marL="0" indent="0">
              <a:buNone/>
            </a:pPr>
            <a:r>
              <a:rPr lang="en-US" sz="1000" i="1" dirty="0">
                <a:solidFill>
                  <a:srgbClr val="FFFFFF"/>
                </a:solidFill>
                <a:latin typeface="Calibri" pitchFamily="34" charset="0"/>
                <a:ea typeface="Calibri" pitchFamily="34" charset="-122"/>
                <a:cs typeface="Calibri" pitchFamily="34" charset="-120"/>
              </a:rPr>
              <a:t>July 2026 – June 2027	</a:t>
            </a:r>
            <a:endParaRPr lang="en-US" sz="1000" dirty="0"/>
          </a:p>
        </p:txBody>
      </p:sp>
      <p:sp>
        <p:nvSpPr>
          <p:cNvPr id="10" name="Text 8"/>
          <p:cNvSpPr/>
          <p:nvPr/>
        </p:nvSpPr>
        <p:spPr>
          <a:xfrm>
            <a:off x="429768" y="2450592"/>
            <a:ext cx="2487168" cy="237744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Learn. Assess. Attest.</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This is where you are now. Attend training. Fill out the self-assessment honestly. Sign the attestation.</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No audit. No sanctions.</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No required purchases.</a:t>
            </a:r>
            <a:endParaRPr lang="en-US" sz="1100" dirty="0"/>
          </a:p>
        </p:txBody>
      </p:sp>
      <p:sp>
        <p:nvSpPr>
          <p:cNvPr id="11" name="Shape 9"/>
          <p:cNvSpPr/>
          <p:nvPr/>
        </p:nvSpPr>
        <p:spPr>
          <a:xfrm>
            <a:off x="3218688" y="1783080"/>
            <a:ext cx="2697480" cy="315468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2" name="Shape 10"/>
          <p:cNvSpPr/>
          <p:nvPr/>
        </p:nvSpPr>
        <p:spPr>
          <a:xfrm>
            <a:off x="3218688" y="1783080"/>
            <a:ext cx="2697480" cy="566928"/>
          </a:xfrm>
          <a:prstGeom prst="rect">
            <a:avLst/>
          </a:prstGeom>
          <a:solidFill>
            <a:srgbClr val="5B6B8A"/>
          </a:solidFill>
          <a:ln w="12700">
            <a:solidFill>
              <a:srgbClr val="5B6B8A"/>
            </a:solidFill>
            <a:prstDash val="solid"/>
          </a:ln>
        </p:spPr>
        <p:txBody>
          <a:bodyPr/>
          <a:lstStyle/>
          <a:p>
            <a:endParaRPr lang="en-US"/>
          </a:p>
        </p:txBody>
      </p:sp>
      <p:sp>
        <p:nvSpPr>
          <p:cNvPr id="13" name="Text 11"/>
          <p:cNvSpPr/>
          <p:nvPr/>
        </p:nvSpPr>
        <p:spPr>
          <a:xfrm>
            <a:off x="3328416" y="1828800"/>
            <a:ext cx="1828800" cy="27432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Year 2</a:t>
            </a:r>
            <a:endParaRPr lang="en-US" sz="1600" dirty="0"/>
          </a:p>
        </p:txBody>
      </p:sp>
      <p:sp>
        <p:nvSpPr>
          <p:cNvPr id="14" name="Text 12"/>
          <p:cNvSpPr/>
          <p:nvPr/>
        </p:nvSpPr>
        <p:spPr>
          <a:xfrm>
            <a:off x="3328416" y="2084832"/>
            <a:ext cx="2487168" cy="201168"/>
          </a:xfrm>
          <a:prstGeom prst="rect">
            <a:avLst/>
          </a:prstGeom>
          <a:noFill/>
          <a:ln/>
        </p:spPr>
        <p:txBody>
          <a:bodyPr wrap="square" rtlCol="0" anchor="ctr"/>
          <a:lstStyle/>
          <a:p>
            <a:pPr marL="0" indent="0">
              <a:buNone/>
            </a:pPr>
            <a:r>
              <a:rPr lang="en-US" sz="1000" i="1" dirty="0">
                <a:solidFill>
                  <a:srgbClr val="FFFFFF"/>
                </a:solidFill>
                <a:latin typeface="Calibri" pitchFamily="34" charset="0"/>
                <a:ea typeface="Calibri" pitchFamily="34" charset="-122"/>
                <a:cs typeface="Calibri" pitchFamily="34" charset="-120"/>
              </a:rPr>
              <a:t>July 2027 – June 2028	</a:t>
            </a:r>
            <a:endParaRPr lang="en-US" sz="1000" dirty="0"/>
          </a:p>
        </p:txBody>
      </p:sp>
      <p:sp>
        <p:nvSpPr>
          <p:cNvPr id="15" name="Text 13"/>
          <p:cNvSpPr/>
          <p:nvPr/>
        </p:nvSpPr>
        <p:spPr>
          <a:xfrm>
            <a:off x="3328416" y="2450592"/>
            <a:ext cx="2487168" cy="237744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Review the High-Risk Six.</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A 30–45 minute collaborative conversation with KHA staff, not an external audit.</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Gaps found? You'll build a plan together.</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Good-faith progress is all that's needed.</a:t>
            </a:r>
            <a:endParaRPr lang="en-US" sz="1100" dirty="0"/>
          </a:p>
        </p:txBody>
      </p:sp>
      <p:sp>
        <p:nvSpPr>
          <p:cNvPr id="16" name="Shape 14"/>
          <p:cNvSpPr/>
          <p:nvPr/>
        </p:nvSpPr>
        <p:spPr>
          <a:xfrm>
            <a:off x="6117336" y="1783080"/>
            <a:ext cx="2697480" cy="315468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7" name="Shape 15"/>
          <p:cNvSpPr/>
          <p:nvPr/>
        </p:nvSpPr>
        <p:spPr>
          <a:xfrm>
            <a:off x="6117336" y="1783080"/>
            <a:ext cx="2697480" cy="566928"/>
          </a:xfrm>
          <a:prstGeom prst="rect">
            <a:avLst/>
          </a:prstGeom>
          <a:solidFill>
            <a:srgbClr val="F47920"/>
          </a:solidFill>
          <a:ln w="12700">
            <a:solidFill>
              <a:srgbClr val="F47920"/>
            </a:solidFill>
            <a:prstDash val="solid"/>
          </a:ln>
        </p:spPr>
        <p:txBody>
          <a:bodyPr/>
          <a:lstStyle/>
          <a:p>
            <a:endParaRPr lang="en-US"/>
          </a:p>
        </p:txBody>
      </p:sp>
      <p:sp>
        <p:nvSpPr>
          <p:cNvPr id="18" name="Text 16"/>
          <p:cNvSpPr/>
          <p:nvPr/>
        </p:nvSpPr>
        <p:spPr>
          <a:xfrm>
            <a:off x="6227064" y="1828800"/>
            <a:ext cx="1828800" cy="27432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Year 3</a:t>
            </a:r>
            <a:endParaRPr lang="en-US" sz="1600" dirty="0"/>
          </a:p>
        </p:txBody>
      </p:sp>
      <p:sp>
        <p:nvSpPr>
          <p:cNvPr id="19" name="Text 17"/>
          <p:cNvSpPr/>
          <p:nvPr/>
        </p:nvSpPr>
        <p:spPr>
          <a:xfrm>
            <a:off x="6227064" y="2084832"/>
            <a:ext cx="2487168" cy="201168"/>
          </a:xfrm>
          <a:prstGeom prst="rect">
            <a:avLst/>
          </a:prstGeom>
          <a:noFill/>
          <a:ln/>
        </p:spPr>
        <p:txBody>
          <a:bodyPr wrap="square" rtlCol="0" anchor="ctr"/>
          <a:lstStyle/>
          <a:p>
            <a:pPr marL="0" indent="0">
              <a:buNone/>
            </a:pPr>
            <a:r>
              <a:rPr lang="en-US" sz="1000" i="1" dirty="0">
                <a:solidFill>
                  <a:srgbClr val="FFFFFF"/>
                </a:solidFill>
                <a:latin typeface="Calibri" pitchFamily="34" charset="0"/>
                <a:cs typeface="Calibri" pitchFamily="34" charset="-120"/>
              </a:rPr>
              <a:t>July 2028 – June 2029</a:t>
            </a:r>
            <a:endParaRPr lang="en-US" sz="1000" dirty="0"/>
          </a:p>
        </p:txBody>
      </p:sp>
      <p:sp>
        <p:nvSpPr>
          <p:cNvPr id="20" name="Text 18"/>
          <p:cNvSpPr/>
          <p:nvPr/>
        </p:nvSpPr>
        <p:spPr>
          <a:xfrm>
            <a:off x="6227064" y="2450592"/>
            <a:ext cx="2487168" cy="237744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Controls become a new contract condition.</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Applies to new awards only, not retroactively to existing contracts.</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Not fully there yet? The Safe Harbor provision recognizes documented effort.</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ROLLOUT: YEAR 1</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Year 1: Four Things. That's It.</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069080" cy="2880360"/>
          </a:xfrm>
          <a:prstGeom prst="rect">
            <a:avLst/>
          </a:prstGeom>
          <a:solidFill>
            <a:srgbClr val="D6E0EE"/>
          </a:solidFill>
          <a:ln w="12700">
            <a:solidFill>
              <a:srgbClr val="1A3F6F"/>
            </a:solidFill>
            <a:prstDash val="solid"/>
          </a:ln>
        </p:spPr>
        <p:txBody>
          <a:bodyPr/>
          <a:lstStyle/>
          <a:p>
            <a:endParaRPr lang="en-US" dirty="0"/>
          </a:p>
        </p:txBody>
      </p:sp>
      <p:sp>
        <p:nvSpPr>
          <p:cNvPr id="6" name="Shape 4"/>
          <p:cNvSpPr/>
          <p:nvPr/>
        </p:nvSpPr>
        <p:spPr>
          <a:xfrm>
            <a:off x="320040" y="1115568"/>
            <a:ext cx="4069080" cy="365760"/>
          </a:xfrm>
          <a:prstGeom prst="rect">
            <a:avLst/>
          </a:prstGeom>
          <a:solidFill>
            <a:srgbClr val="1A3F6F"/>
          </a:solidFill>
          <a:ln w="12700">
            <a:solidFill>
              <a:srgbClr val="1A3F6F"/>
            </a:solidFill>
            <a:prstDash val="solid"/>
          </a:ln>
        </p:spPr>
        <p:txBody>
          <a:bodyPr/>
          <a:lstStyle/>
          <a:p>
            <a:endParaRPr lang="en-US" dirty="0"/>
          </a:p>
        </p:txBody>
      </p:sp>
      <p:sp>
        <p:nvSpPr>
          <p:cNvPr id="7" name="Text 5"/>
          <p:cNvSpPr/>
          <p:nvPr/>
        </p:nvSpPr>
        <p:spPr>
          <a:xfrm>
            <a:off x="457200" y="1161288"/>
            <a:ext cx="384048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WHAT YOU MUST DO (By October 31, 2026)</a:t>
            </a:r>
            <a:endParaRPr lang="en-US" sz="1000" dirty="0"/>
          </a:p>
        </p:txBody>
      </p:sp>
      <p:sp>
        <p:nvSpPr>
          <p:cNvPr id="8" name="Text 6"/>
          <p:cNvSpPr/>
          <p:nvPr/>
        </p:nvSpPr>
        <p:spPr>
          <a:xfrm>
            <a:off x="457200" y="1454705"/>
            <a:ext cx="3840480" cy="274320"/>
          </a:xfrm>
          <a:prstGeom prst="rect">
            <a:avLst/>
          </a:prstGeom>
          <a:noFill/>
          <a:ln/>
        </p:spPr>
        <p:txBody>
          <a:bodyPr wrap="square" rtlCol="0" anchor="ctr"/>
          <a:lstStyle/>
          <a:p>
            <a:pPr marL="0" indent="0">
              <a:buNone/>
            </a:pPr>
            <a:r>
              <a:rPr lang="en-US" sz="1400" b="1" dirty="0">
                <a:solidFill>
                  <a:srgbClr val="F47920"/>
                </a:solidFill>
                <a:latin typeface="Calibri" pitchFamily="34" charset="0"/>
                <a:ea typeface="Calibri" pitchFamily="34" charset="-122"/>
                <a:cs typeface="Calibri" pitchFamily="34" charset="-120"/>
              </a:rPr>
              <a:t>✓  </a:t>
            </a:r>
            <a:r>
              <a:rPr lang="en-US" sz="1300" b="1" dirty="0">
                <a:solidFill>
                  <a:srgbClr val="1A3F6F"/>
                </a:solidFill>
                <a:latin typeface="Calibri" pitchFamily="34" charset="0"/>
                <a:ea typeface="Calibri" pitchFamily="34" charset="-122"/>
                <a:cs typeface="Calibri" pitchFamily="34" charset="-120"/>
              </a:rPr>
              <a:t>Attend this training</a:t>
            </a:r>
            <a:endParaRPr lang="en-US" sz="1400" dirty="0"/>
          </a:p>
        </p:txBody>
      </p:sp>
      <p:sp>
        <p:nvSpPr>
          <p:cNvPr id="9" name="Text 7"/>
          <p:cNvSpPr/>
          <p:nvPr/>
        </p:nvSpPr>
        <p:spPr>
          <a:xfrm>
            <a:off x="658368" y="1700784"/>
            <a:ext cx="3639312" cy="256032"/>
          </a:xfrm>
          <a:prstGeom prst="rect">
            <a:avLst/>
          </a:prstGeom>
          <a:noFill/>
          <a:ln/>
        </p:spPr>
        <p:txBody>
          <a:bodyPr wrap="square" rtlCol="0" anchor="ctr"/>
          <a:lstStyle/>
          <a:p>
            <a:pPr marL="0" indent="0">
              <a:buNone/>
            </a:pPr>
            <a:r>
              <a:rPr lang="en-US" sz="1100" dirty="0">
                <a:solidFill>
                  <a:srgbClr val="6B7280"/>
                </a:solidFill>
                <a:latin typeface="Calibri" pitchFamily="34" charset="0"/>
                <a:ea typeface="Calibri" pitchFamily="34" charset="-122"/>
                <a:cs typeface="Calibri" pitchFamily="34" charset="-120"/>
              </a:rPr>
              <a:t>(or the recorded version)</a:t>
            </a:r>
            <a:endParaRPr lang="en-US" sz="1100" dirty="0"/>
          </a:p>
        </p:txBody>
      </p:sp>
      <p:sp>
        <p:nvSpPr>
          <p:cNvPr id="10" name="Text 8"/>
          <p:cNvSpPr/>
          <p:nvPr/>
        </p:nvSpPr>
        <p:spPr>
          <a:xfrm>
            <a:off x="457200" y="1956816"/>
            <a:ext cx="3840480" cy="274320"/>
          </a:xfrm>
          <a:prstGeom prst="rect">
            <a:avLst/>
          </a:prstGeom>
          <a:noFill/>
          <a:ln/>
        </p:spPr>
        <p:txBody>
          <a:bodyPr wrap="square" rtlCol="0" anchor="ctr"/>
          <a:lstStyle/>
          <a:p>
            <a:pPr marL="0" indent="0">
              <a:buNone/>
            </a:pPr>
            <a:r>
              <a:rPr lang="en-US" sz="1400" b="1" dirty="0">
                <a:solidFill>
                  <a:srgbClr val="F47920"/>
                </a:solidFill>
                <a:latin typeface="Calibri" pitchFamily="34" charset="0"/>
                <a:ea typeface="Calibri" pitchFamily="34" charset="-122"/>
                <a:cs typeface="Calibri" pitchFamily="34" charset="-120"/>
              </a:rPr>
              <a:t>✓  </a:t>
            </a:r>
            <a:r>
              <a:rPr lang="en-US" sz="1300" b="1" dirty="0">
                <a:solidFill>
                  <a:srgbClr val="1A3F6F"/>
                </a:solidFill>
                <a:latin typeface="Calibri" pitchFamily="34" charset="0"/>
                <a:ea typeface="Calibri" pitchFamily="34" charset="-122"/>
                <a:cs typeface="Calibri" pitchFamily="34" charset="-120"/>
              </a:rPr>
              <a:t>Complete the self-assessment</a:t>
            </a:r>
            <a:endParaRPr lang="en-US" sz="1400" dirty="0"/>
          </a:p>
        </p:txBody>
      </p:sp>
      <p:sp>
        <p:nvSpPr>
          <p:cNvPr id="11" name="Text 9"/>
          <p:cNvSpPr/>
          <p:nvPr/>
        </p:nvSpPr>
        <p:spPr>
          <a:xfrm>
            <a:off x="658368" y="2242141"/>
            <a:ext cx="3639312" cy="256032"/>
          </a:xfrm>
          <a:prstGeom prst="rect">
            <a:avLst/>
          </a:prstGeom>
          <a:noFill/>
          <a:ln/>
        </p:spPr>
        <p:txBody>
          <a:bodyPr wrap="square" rtlCol="0" anchor="ctr"/>
          <a:lstStyle/>
          <a:p>
            <a:pPr marL="0" indent="0">
              <a:buNone/>
            </a:pPr>
            <a:r>
              <a:rPr lang="en-US" sz="1100" dirty="0">
                <a:solidFill>
                  <a:srgbClr val="6B7280"/>
                </a:solidFill>
                <a:latin typeface="Calibri" pitchFamily="34" charset="0"/>
                <a:ea typeface="Calibri" pitchFamily="34" charset="-122"/>
                <a:cs typeface="Calibri" pitchFamily="34" charset="-120"/>
              </a:rPr>
              <a:t>Honest answers on all 13 controls, not a pass/fail (Available in SAMIS)</a:t>
            </a:r>
            <a:endParaRPr lang="en-US" sz="1100" dirty="0"/>
          </a:p>
        </p:txBody>
      </p:sp>
      <p:sp>
        <p:nvSpPr>
          <p:cNvPr id="12" name="Text 10"/>
          <p:cNvSpPr/>
          <p:nvPr/>
        </p:nvSpPr>
        <p:spPr>
          <a:xfrm>
            <a:off x="457200" y="2596896"/>
            <a:ext cx="3840480" cy="274320"/>
          </a:xfrm>
          <a:prstGeom prst="rect">
            <a:avLst/>
          </a:prstGeom>
          <a:noFill/>
          <a:ln/>
        </p:spPr>
        <p:txBody>
          <a:bodyPr wrap="square" rtlCol="0" anchor="ctr"/>
          <a:lstStyle/>
          <a:p>
            <a:pPr marL="0" indent="0">
              <a:buNone/>
            </a:pPr>
            <a:r>
              <a:rPr lang="en-US" sz="1400" b="1" dirty="0">
                <a:solidFill>
                  <a:srgbClr val="F47920"/>
                </a:solidFill>
                <a:latin typeface="Calibri" pitchFamily="34" charset="0"/>
                <a:ea typeface="Calibri" pitchFamily="34" charset="-122"/>
                <a:cs typeface="Calibri" pitchFamily="34" charset="-120"/>
              </a:rPr>
              <a:t>✓  </a:t>
            </a:r>
            <a:r>
              <a:rPr lang="en-US" sz="1300" b="1" dirty="0">
                <a:solidFill>
                  <a:srgbClr val="1A3F6F"/>
                </a:solidFill>
                <a:latin typeface="Calibri" pitchFamily="34" charset="0"/>
                <a:ea typeface="Calibri" pitchFamily="34" charset="-122"/>
                <a:cs typeface="Calibri" pitchFamily="34" charset="-120"/>
              </a:rPr>
              <a:t>Sign the attestation</a:t>
            </a:r>
            <a:endParaRPr lang="en-US" sz="1400" dirty="0"/>
          </a:p>
        </p:txBody>
      </p:sp>
      <p:sp>
        <p:nvSpPr>
          <p:cNvPr id="13" name="Text 11"/>
          <p:cNvSpPr/>
          <p:nvPr/>
        </p:nvSpPr>
        <p:spPr>
          <a:xfrm>
            <a:off x="658368" y="2916936"/>
            <a:ext cx="3639312" cy="256032"/>
          </a:xfrm>
          <a:prstGeom prst="rect">
            <a:avLst/>
          </a:prstGeom>
          <a:noFill/>
          <a:ln/>
        </p:spPr>
        <p:txBody>
          <a:bodyPr wrap="square" rtlCol="0" anchor="ctr"/>
          <a:lstStyle/>
          <a:p>
            <a:pPr marL="0" indent="0">
              <a:buNone/>
            </a:pPr>
            <a:r>
              <a:rPr lang="en-US" sz="1100" dirty="0">
                <a:solidFill>
                  <a:srgbClr val="6B7280"/>
                </a:solidFill>
                <a:latin typeface="Calibri" pitchFamily="34" charset="0"/>
                <a:ea typeface="Calibri" pitchFamily="34" charset="-122"/>
                <a:cs typeface="Calibri" pitchFamily="34" charset="-120"/>
              </a:rPr>
              <a:t>Confirms you've reviewed the Addendum (Available in SAMIS) </a:t>
            </a:r>
            <a:endParaRPr lang="en-US" sz="1100" dirty="0"/>
          </a:p>
        </p:txBody>
      </p:sp>
      <p:sp>
        <p:nvSpPr>
          <p:cNvPr id="14" name="Text 12"/>
          <p:cNvSpPr/>
          <p:nvPr/>
        </p:nvSpPr>
        <p:spPr>
          <a:xfrm>
            <a:off x="457200" y="3332988"/>
            <a:ext cx="3840480" cy="274320"/>
          </a:xfrm>
          <a:prstGeom prst="rect">
            <a:avLst/>
          </a:prstGeom>
          <a:noFill/>
          <a:ln/>
        </p:spPr>
        <p:txBody>
          <a:bodyPr wrap="square" rtlCol="0" anchor="ctr"/>
          <a:lstStyle/>
          <a:p>
            <a:pPr marL="0" indent="0">
              <a:buNone/>
            </a:pPr>
            <a:r>
              <a:rPr lang="en-US" sz="1400" b="1" dirty="0">
                <a:solidFill>
                  <a:srgbClr val="F47920"/>
                </a:solidFill>
                <a:latin typeface="Calibri" pitchFamily="34" charset="0"/>
                <a:ea typeface="Calibri" pitchFamily="34" charset="-122"/>
                <a:cs typeface="Calibri" pitchFamily="34" charset="-120"/>
              </a:rPr>
              <a:t>✓  </a:t>
            </a:r>
            <a:r>
              <a:rPr lang="en-US" sz="1300" b="1" dirty="0">
                <a:solidFill>
                  <a:srgbClr val="1A3F6F"/>
                </a:solidFill>
                <a:latin typeface="Calibri" pitchFamily="34" charset="0"/>
                <a:ea typeface="Calibri" pitchFamily="34" charset="-122"/>
                <a:cs typeface="Calibri" pitchFamily="34" charset="-120"/>
              </a:rPr>
              <a:t>Name your cybersecurity point person</a:t>
            </a:r>
            <a:endParaRPr lang="en-US" sz="1400" dirty="0"/>
          </a:p>
        </p:txBody>
      </p:sp>
      <p:sp>
        <p:nvSpPr>
          <p:cNvPr id="15" name="Text 13"/>
          <p:cNvSpPr/>
          <p:nvPr/>
        </p:nvSpPr>
        <p:spPr>
          <a:xfrm>
            <a:off x="658368" y="3624139"/>
            <a:ext cx="3639312" cy="256032"/>
          </a:xfrm>
          <a:prstGeom prst="rect">
            <a:avLst/>
          </a:prstGeom>
          <a:noFill/>
          <a:ln/>
        </p:spPr>
        <p:txBody>
          <a:bodyPr wrap="square" rtlCol="0" anchor="ctr"/>
          <a:lstStyle/>
          <a:p>
            <a:pPr marL="0" indent="0">
              <a:buNone/>
            </a:pPr>
            <a:r>
              <a:rPr lang="en-US" sz="1100" dirty="0">
                <a:solidFill>
                  <a:srgbClr val="6B7280"/>
                </a:solidFill>
                <a:latin typeface="Calibri" pitchFamily="34" charset="0"/>
                <a:ea typeface="Calibri" pitchFamily="34" charset="-122"/>
                <a:cs typeface="Calibri" pitchFamily="34" charset="-120"/>
              </a:rPr>
              <a:t>Send their name and contact to KHA Data Systems (part of the SAMIS form)</a:t>
            </a:r>
            <a:endParaRPr lang="en-US" sz="1100" dirty="0"/>
          </a:p>
        </p:txBody>
      </p:sp>
      <p:sp>
        <p:nvSpPr>
          <p:cNvPr id="16" name="Shape 14"/>
          <p:cNvSpPr/>
          <p:nvPr/>
        </p:nvSpPr>
        <p:spPr>
          <a:xfrm>
            <a:off x="4663440" y="1115568"/>
            <a:ext cx="4160520" cy="2880360"/>
          </a:xfrm>
          <a:prstGeom prst="rect">
            <a:avLst/>
          </a:prstGeom>
          <a:solidFill>
            <a:srgbClr val="F4F4F6"/>
          </a:solidFill>
          <a:ln w="12700">
            <a:solidFill>
              <a:srgbClr val="DDDDDD"/>
            </a:solidFill>
            <a:prstDash val="solid"/>
          </a:ln>
        </p:spPr>
        <p:txBody>
          <a:bodyPr/>
          <a:lstStyle/>
          <a:p>
            <a:endParaRPr lang="en-US"/>
          </a:p>
        </p:txBody>
      </p:sp>
      <p:sp>
        <p:nvSpPr>
          <p:cNvPr id="17" name="Shape 15"/>
          <p:cNvSpPr/>
          <p:nvPr/>
        </p:nvSpPr>
        <p:spPr>
          <a:xfrm>
            <a:off x="4663440" y="1115568"/>
            <a:ext cx="4160520" cy="365760"/>
          </a:xfrm>
          <a:prstGeom prst="rect">
            <a:avLst/>
          </a:prstGeom>
          <a:solidFill>
            <a:srgbClr val="6B7280"/>
          </a:solidFill>
          <a:ln w="12700">
            <a:solidFill>
              <a:srgbClr val="6B7280"/>
            </a:solidFill>
            <a:prstDash val="solid"/>
          </a:ln>
        </p:spPr>
        <p:txBody>
          <a:bodyPr/>
          <a:lstStyle/>
          <a:p>
            <a:endParaRPr lang="en-US"/>
          </a:p>
        </p:txBody>
      </p:sp>
      <p:sp>
        <p:nvSpPr>
          <p:cNvPr id="18" name="Text 16"/>
          <p:cNvSpPr/>
          <p:nvPr/>
        </p:nvSpPr>
        <p:spPr>
          <a:xfrm>
            <a:off x="4800600" y="1161288"/>
            <a:ext cx="393192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WHAT YOU DO NOT NEED TO DO</a:t>
            </a:r>
            <a:endParaRPr lang="en-US" sz="1000" dirty="0"/>
          </a:p>
        </p:txBody>
      </p:sp>
      <p:sp>
        <p:nvSpPr>
          <p:cNvPr id="19" name="Text 17"/>
          <p:cNvSpPr/>
          <p:nvPr/>
        </p:nvSpPr>
        <p:spPr>
          <a:xfrm>
            <a:off x="4800600" y="1554480"/>
            <a:ext cx="3931920" cy="548640"/>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Be fully compliant with all 13 controls</a:t>
            </a:r>
            <a:endParaRPr lang="en-US" sz="1300" dirty="0"/>
          </a:p>
        </p:txBody>
      </p:sp>
      <p:sp>
        <p:nvSpPr>
          <p:cNvPr id="20" name="Text 18"/>
          <p:cNvSpPr/>
          <p:nvPr/>
        </p:nvSpPr>
        <p:spPr>
          <a:xfrm>
            <a:off x="4800600" y="2212848"/>
            <a:ext cx="3931920" cy="548640"/>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Buy any software or hardware</a:t>
            </a:r>
            <a:endParaRPr lang="en-US" sz="1300" dirty="0"/>
          </a:p>
        </p:txBody>
      </p:sp>
      <p:sp>
        <p:nvSpPr>
          <p:cNvPr id="21" name="Text 19"/>
          <p:cNvSpPr/>
          <p:nvPr/>
        </p:nvSpPr>
        <p:spPr>
          <a:xfrm>
            <a:off x="4800600" y="2871216"/>
            <a:ext cx="3931920" cy="548640"/>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Hire a consultant</a:t>
            </a:r>
            <a:endParaRPr lang="en-US" sz="1300" dirty="0"/>
          </a:p>
        </p:txBody>
      </p:sp>
      <p:sp>
        <p:nvSpPr>
          <p:cNvPr id="22" name="Text 20"/>
          <p:cNvSpPr/>
          <p:nvPr/>
        </p:nvSpPr>
        <p:spPr>
          <a:xfrm>
            <a:off x="4800600" y="3529584"/>
            <a:ext cx="3931920" cy="548640"/>
          </a:xfrm>
          <a:prstGeom prst="rect">
            <a:avLst/>
          </a:prstGeom>
          <a:noFill/>
          <a:ln/>
        </p:spPr>
        <p:txBody>
          <a:bodyPr wrap="square" rtlCol="0" anchor="ctr"/>
          <a:lstStyle/>
          <a:p>
            <a:pPr marL="0" indent="0">
              <a:buNone/>
            </a:pPr>
            <a:r>
              <a:rPr lang="en-US" sz="1300" b="1" dirty="0">
                <a:solidFill>
                  <a:srgbClr val="C00000"/>
                </a:solidFill>
                <a:latin typeface="Calibri" pitchFamily="34" charset="0"/>
                <a:ea typeface="Calibri" pitchFamily="34" charset="-122"/>
                <a:cs typeface="Calibri" pitchFamily="34" charset="-120"/>
              </a:rPr>
              <a:t>✕  </a:t>
            </a:r>
            <a:r>
              <a:rPr lang="en-US" sz="1300" dirty="0">
                <a:solidFill>
                  <a:srgbClr val="4A4A4A"/>
                </a:solidFill>
                <a:latin typeface="Calibri" pitchFamily="34" charset="0"/>
                <a:ea typeface="Calibri" pitchFamily="34" charset="-122"/>
                <a:cs typeface="Calibri" pitchFamily="34" charset="-120"/>
              </a:rPr>
              <a:t>Submit anything beyond the assessment and attestation</a:t>
            </a:r>
            <a:endParaRPr lang="en-US" sz="1300" dirty="0"/>
          </a:p>
        </p:txBody>
      </p:sp>
      <p:sp>
        <p:nvSpPr>
          <p:cNvPr id="23" name="Shape 21"/>
          <p:cNvSpPr/>
          <p:nvPr/>
        </p:nvSpPr>
        <p:spPr>
          <a:xfrm>
            <a:off x="320040" y="4114800"/>
            <a:ext cx="8503920" cy="594360"/>
          </a:xfrm>
          <a:prstGeom prst="rect">
            <a:avLst/>
          </a:prstGeom>
          <a:solidFill>
            <a:srgbClr val="FDE9D9"/>
          </a:solidFill>
          <a:ln w="12700">
            <a:solidFill>
              <a:srgbClr val="FDE9D9"/>
            </a:solidFill>
            <a:prstDash val="solid"/>
          </a:ln>
        </p:spPr>
        <p:txBody>
          <a:bodyPr/>
          <a:lstStyle/>
          <a:p>
            <a:endParaRPr lang="en-US"/>
          </a:p>
        </p:txBody>
      </p:sp>
      <p:sp>
        <p:nvSpPr>
          <p:cNvPr id="24" name="Text 22"/>
          <p:cNvSpPr/>
          <p:nvPr/>
        </p:nvSpPr>
        <p:spPr>
          <a:xfrm>
            <a:off x="457200" y="4160520"/>
            <a:ext cx="8229600" cy="502920"/>
          </a:xfrm>
          <a:prstGeom prst="rect">
            <a:avLst/>
          </a:prstGeom>
          <a:noFill/>
          <a:ln/>
        </p:spPr>
        <p:txBody>
          <a:bodyPr wrap="square" rtlCol="0" anchor="ctr"/>
          <a:lstStyle/>
          <a:p>
            <a:pPr marL="0" indent="0">
              <a:buNone/>
            </a:pPr>
            <a:r>
              <a:rPr lang="en-US" sz="1200" dirty="0">
                <a:solidFill>
                  <a:srgbClr val="8B4000"/>
                </a:solidFill>
                <a:latin typeface="Calibri" pitchFamily="34" charset="0"/>
                <a:ea typeface="Calibri" pitchFamily="34" charset="-122"/>
                <a:cs typeface="Calibri" pitchFamily="34" charset="-120"/>
              </a:rPr>
              <a:t>Year 1 is about awareness and honest documentation. A provider that marks 'Not Yet' on eight controls and submits a real self-assessment is in good standing. A provider that marks 'Yes' on everything and can't demonstrate it is not. </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ROLLOUT: YEAR 1</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Key Dates: Year 1</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70432"/>
            <a:ext cx="1463040" cy="475488"/>
          </a:xfrm>
          <a:prstGeom prst="rect">
            <a:avLst/>
          </a:prstGeom>
          <a:solidFill>
            <a:srgbClr val="1A3F6F"/>
          </a:solidFill>
          <a:ln w="12700">
            <a:solidFill>
              <a:srgbClr val="1A3F6F"/>
            </a:solidFill>
            <a:prstDash val="solid"/>
          </a:ln>
        </p:spPr>
        <p:txBody>
          <a:bodyPr/>
          <a:lstStyle/>
          <a:p>
            <a:endParaRPr lang="en-US"/>
          </a:p>
        </p:txBody>
      </p:sp>
      <p:sp>
        <p:nvSpPr>
          <p:cNvPr id="6" name="Text 4"/>
          <p:cNvSpPr/>
          <p:nvPr/>
        </p:nvSpPr>
        <p:spPr>
          <a:xfrm>
            <a:off x="347472" y="1207008"/>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July 2026</a:t>
            </a:r>
            <a:endParaRPr lang="en-US" sz="1000" dirty="0"/>
          </a:p>
        </p:txBody>
      </p:sp>
      <p:sp>
        <p:nvSpPr>
          <p:cNvPr id="7" name="Shape 5"/>
          <p:cNvSpPr/>
          <p:nvPr/>
        </p:nvSpPr>
        <p:spPr>
          <a:xfrm>
            <a:off x="1874520" y="1261872"/>
            <a:ext cx="960120" cy="274320"/>
          </a:xfrm>
          <a:prstGeom prst="rect">
            <a:avLst/>
          </a:prstGeom>
          <a:solidFill>
            <a:srgbClr val="D6E0EE"/>
          </a:solidFill>
          <a:ln w="12700">
            <a:solidFill>
              <a:srgbClr val="D6E0EE"/>
            </a:solidFill>
            <a:prstDash val="solid"/>
          </a:ln>
        </p:spPr>
        <p:txBody>
          <a:bodyPr/>
          <a:lstStyle/>
          <a:p>
            <a:endParaRPr lang="en-US"/>
          </a:p>
        </p:txBody>
      </p:sp>
      <p:sp>
        <p:nvSpPr>
          <p:cNvPr id="8" name="Text 6"/>
          <p:cNvSpPr/>
          <p:nvPr/>
        </p:nvSpPr>
        <p:spPr>
          <a:xfrm>
            <a:off x="1901952" y="1289304"/>
            <a:ext cx="914400" cy="219456"/>
          </a:xfrm>
          <a:prstGeom prst="rect">
            <a:avLst/>
          </a:prstGeom>
          <a:noFill/>
          <a:ln/>
        </p:spPr>
        <p:txBody>
          <a:bodyPr wrap="square" rtlCol="0" anchor="ctr"/>
          <a:lstStyle/>
          <a:p>
            <a:pPr marL="0" indent="0" algn="ctr">
              <a:buNone/>
            </a:pPr>
            <a:r>
              <a:rPr lang="en-US" sz="900" b="1" dirty="0">
                <a:solidFill>
                  <a:srgbClr val="1A3F6F"/>
                </a:solidFill>
                <a:latin typeface="Calibri" pitchFamily="34" charset="0"/>
                <a:ea typeface="Calibri" pitchFamily="34" charset="-122"/>
                <a:cs typeface="Calibri" pitchFamily="34" charset="-120"/>
              </a:rPr>
              <a:t>KHA</a:t>
            </a:r>
            <a:endParaRPr lang="en-US" sz="900" dirty="0"/>
          </a:p>
        </p:txBody>
      </p:sp>
      <p:sp>
        <p:nvSpPr>
          <p:cNvPr id="9" name="Text 7"/>
          <p:cNvSpPr/>
          <p:nvPr/>
        </p:nvSpPr>
        <p:spPr>
          <a:xfrm>
            <a:off x="2926080" y="1243584"/>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Training sessions delivered for all funded providers</a:t>
            </a:r>
            <a:endParaRPr lang="en-US" sz="1200" dirty="0"/>
          </a:p>
        </p:txBody>
      </p:sp>
      <p:sp>
        <p:nvSpPr>
          <p:cNvPr id="10" name="Shape 8"/>
          <p:cNvSpPr/>
          <p:nvPr/>
        </p:nvSpPr>
        <p:spPr>
          <a:xfrm>
            <a:off x="320040" y="1801368"/>
            <a:ext cx="1463040" cy="475488"/>
          </a:xfrm>
          <a:prstGeom prst="rect">
            <a:avLst/>
          </a:prstGeom>
          <a:solidFill>
            <a:srgbClr val="F47920"/>
          </a:solidFill>
          <a:ln w="12700">
            <a:solidFill>
              <a:srgbClr val="F47920"/>
            </a:solidFill>
            <a:prstDash val="solid"/>
          </a:ln>
        </p:spPr>
        <p:txBody>
          <a:bodyPr/>
          <a:lstStyle/>
          <a:p>
            <a:endParaRPr lang="en-US"/>
          </a:p>
        </p:txBody>
      </p:sp>
      <p:sp>
        <p:nvSpPr>
          <p:cNvPr id="11" name="Text 9"/>
          <p:cNvSpPr/>
          <p:nvPr/>
        </p:nvSpPr>
        <p:spPr>
          <a:xfrm>
            <a:off x="347472" y="1837944"/>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By October 31, 2026</a:t>
            </a:r>
            <a:endParaRPr lang="en-US" sz="1000" dirty="0"/>
          </a:p>
        </p:txBody>
      </p:sp>
      <p:sp>
        <p:nvSpPr>
          <p:cNvPr id="12" name="Shape 10"/>
          <p:cNvSpPr/>
          <p:nvPr/>
        </p:nvSpPr>
        <p:spPr>
          <a:xfrm>
            <a:off x="1874520" y="1892808"/>
            <a:ext cx="960120" cy="274320"/>
          </a:xfrm>
          <a:prstGeom prst="rect">
            <a:avLst/>
          </a:prstGeom>
          <a:solidFill>
            <a:srgbClr val="FDE9D9"/>
          </a:solidFill>
          <a:ln w="12700">
            <a:solidFill>
              <a:srgbClr val="FDE9D9"/>
            </a:solidFill>
            <a:prstDash val="solid"/>
          </a:ln>
        </p:spPr>
        <p:txBody>
          <a:bodyPr/>
          <a:lstStyle/>
          <a:p>
            <a:endParaRPr lang="en-US"/>
          </a:p>
        </p:txBody>
      </p:sp>
      <p:sp>
        <p:nvSpPr>
          <p:cNvPr id="13" name="Text 11"/>
          <p:cNvSpPr/>
          <p:nvPr/>
        </p:nvSpPr>
        <p:spPr>
          <a:xfrm>
            <a:off x="1901952" y="1920240"/>
            <a:ext cx="914400" cy="219456"/>
          </a:xfrm>
          <a:prstGeom prst="rect">
            <a:avLst/>
          </a:prstGeom>
          <a:noFill/>
          <a:ln/>
        </p:spPr>
        <p:txBody>
          <a:bodyPr wrap="square" rtlCol="0" anchor="ctr"/>
          <a:lstStyle/>
          <a:p>
            <a:pPr marL="0" indent="0" algn="ctr">
              <a:buNone/>
            </a:pPr>
            <a:r>
              <a:rPr lang="en-US" sz="900" b="1" dirty="0">
                <a:solidFill>
                  <a:srgbClr val="F47920"/>
                </a:solidFill>
                <a:latin typeface="Calibri" pitchFamily="34" charset="0"/>
                <a:ea typeface="Calibri" pitchFamily="34" charset="-122"/>
                <a:cs typeface="Calibri" pitchFamily="34" charset="-120"/>
              </a:rPr>
              <a:t>Your Action</a:t>
            </a:r>
            <a:endParaRPr lang="en-US" sz="900" dirty="0"/>
          </a:p>
        </p:txBody>
      </p:sp>
      <p:sp>
        <p:nvSpPr>
          <p:cNvPr id="14" name="Text 12"/>
          <p:cNvSpPr/>
          <p:nvPr/>
        </p:nvSpPr>
        <p:spPr>
          <a:xfrm>
            <a:off x="2926080" y="1874520"/>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Complete training (in-person or recorded)</a:t>
            </a:r>
            <a:endParaRPr lang="en-US" sz="1200" dirty="0"/>
          </a:p>
        </p:txBody>
      </p:sp>
      <p:sp>
        <p:nvSpPr>
          <p:cNvPr id="15" name="Shape 13"/>
          <p:cNvSpPr/>
          <p:nvPr/>
        </p:nvSpPr>
        <p:spPr>
          <a:xfrm>
            <a:off x="320040" y="2432304"/>
            <a:ext cx="1463040" cy="475488"/>
          </a:xfrm>
          <a:prstGeom prst="rect">
            <a:avLst/>
          </a:prstGeom>
          <a:solidFill>
            <a:srgbClr val="F47920"/>
          </a:solidFill>
          <a:ln w="12700">
            <a:solidFill>
              <a:srgbClr val="F47920"/>
            </a:solidFill>
            <a:prstDash val="solid"/>
          </a:ln>
        </p:spPr>
        <p:txBody>
          <a:bodyPr/>
          <a:lstStyle/>
          <a:p>
            <a:endParaRPr lang="en-US" dirty="0"/>
          </a:p>
        </p:txBody>
      </p:sp>
      <p:sp>
        <p:nvSpPr>
          <p:cNvPr id="16" name="Text 14"/>
          <p:cNvSpPr/>
          <p:nvPr/>
        </p:nvSpPr>
        <p:spPr>
          <a:xfrm>
            <a:off x="347472" y="2468880"/>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By October 31, 2026</a:t>
            </a:r>
            <a:endParaRPr lang="en-US" sz="1000" dirty="0"/>
          </a:p>
        </p:txBody>
      </p:sp>
      <p:sp>
        <p:nvSpPr>
          <p:cNvPr id="17" name="Shape 15"/>
          <p:cNvSpPr/>
          <p:nvPr/>
        </p:nvSpPr>
        <p:spPr>
          <a:xfrm>
            <a:off x="1874520" y="2523744"/>
            <a:ext cx="960120" cy="274320"/>
          </a:xfrm>
          <a:prstGeom prst="rect">
            <a:avLst/>
          </a:prstGeom>
          <a:solidFill>
            <a:srgbClr val="FDE9D9"/>
          </a:solidFill>
          <a:ln w="12700">
            <a:solidFill>
              <a:srgbClr val="FDE9D9"/>
            </a:solidFill>
            <a:prstDash val="solid"/>
          </a:ln>
        </p:spPr>
        <p:txBody>
          <a:bodyPr/>
          <a:lstStyle/>
          <a:p>
            <a:endParaRPr lang="en-US"/>
          </a:p>
        </p:txBody>
      </p:sp>
      <p:sp>
        <p:nvSpPr>
          <p:cNvPr id="18" name="Text 16"/>
          <p:cNvSpPr/>
          <p:nvPr/>
        </p:nvSpPr>
        <p:spPr>
          <a:xfrm>
            <a:off x="1901952" y="2551176"/>
            <a:ext cx="914400" cy="219456"/>
          </a:xfrm>
          <a:prstGeom prst="rect">
            <a:avLst/>
          </a:prstGeom>
          <a:noFill/>
          <a:ln/>
        </p:spPr>
        <p:txBody>
          <a:bodyPr wrap="square" rtlCol="0" anchor="ctr"/>
          <a:lstStyle/>
          <a:p>
            <a:pPr marL="0" indent="0" algn="ctr">
              <a:buNone/>
            </a:pPr>
            <a:r>
              <a:rPr lang="en-US" sz="900" b="1" dirty="0">
                <a:solidFill>
                  <a:srgbClr val="F47920"/>
                </a:solidFill>
                <a:latin typeface="Calibri" pitchFamily="34" charset="0"/>
                <a:ea typeface="Calibri" pitchFamily="34" charset="-122"/>
                <a:cs typeface="Calibri" pitchFamily="34" charset="-120"/>
              </a:rPr>
              <a:t>Your Action</a:t>
            </a:r>
            <a:endParaRPr lang="en-US" sz="900" dirty="0"/>
          </a:p>
        </p:txBody>
      </p:sp>
      <p:sp>
        <p:nvSpPr>
          <p:cNvPr id="19" name="Text 17"/>
          <p:cNvSpPr/>
          <p:nvPr/>
        </p:nvSpPr>
        <p:spPr>
          <a:xfrm>
            <a:off x="2926080" y="2505456"/>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Submit self-assessment and signed attestation to your KHA Data Systems (Form in SAMIS)</a:t>
            </a:r>
            <a:endParaRPr lang="en-US" sz="1200" dirty="0"/>
          </a:p>
        </p:txBody>
      </p:sp>
      <p:sp>
        <p:nvSpPr>
          <p:cNvPr id="20" name="Shape 18"/>
          <p:cNvSpPr/>
          <p:nvPr/>
        </p:nvSpPr>
        <p:spPr>
          <a:xfrm>
            <a:off x="320040" y="3063240"/>
            <a:ext cx="1463040" cy="475488"/>
          </a:xfrm>
          <a:prstGeom prst="rect">
            <a:avLst/>
          </a:prstGeom>
          <a:solidFill>
            <a:srgbClr val="F47920"/>
          </a:solidFill>
          <a:ln w="12700">
            <a:solidFill>
              <a:srgbClr val="F47920"/>
            </a:solidFill>
            <a:prstDash val="solid"/>
          </a:ln>
        </p:spPr>
        <p:txBody>
          <a:bodyPr/>
          <a:lstStyle/>
          <a:p>
            <a:endParaRPr lang="en-US"/>
          </a:p>
        </p:txBody>
      </p:sp>
      <p:sp>
        <p:nvSpPr>
          <p:cNvPr id="21" name="Text 19"/>
          <p:cNvSpPr/>
          <p:nvPr/>
        </p:nvSpPr>
        <p:spPr>
          <a:xfrm>
            <a:off x="347472" y="3099816"/>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By October 31, 2026</a:t>
            </a:r>
            <a:endParaRPr lang="en-US" sz="1000" dirty="0"/>
          </a:p>
        </p:txBody>
      </p:sp>
      <p:sp>
        <p:nvSpPr>
          <p:cNvPr id="22" name="Shape 20"/>
          <p:cNvSpPr/>
          <p:nvPr/>
        </p:nvSpPr>
        <p:spPr>
          <a:xfrm>
            <a:off x="1874520" y="3154680"/>
            <a:ext cx="960120" cy="274320"/>
          </a:xfrm>
          <a:prstGeom prst="rect">
            <a:avLst/>
          </a:prstGeom>
          <a:solidFill>
            <a:srgbClr val="FDE9D9"/>
          </a:solidFill>
          <a:ln w="12700">
            <a:solidFill>
              <a:srgbClr val="FDE9D9"/>
            </a:solidFill>
            <a:prstDash val="solid"/>
          </a:ln>
        </p:spPr>
        <p:txBody>
          <a:bodyPr/>
          <a:lstStyle/>
          <a:p>
            <a:endParaRPr lang="en-US"/>
          </a:p>
        </p:txBody>
      </p:sp>
      <p:sp>
        <p:nvSpPr>
          <p:cNvPr id="23" name="Text 21"/>
          <p:cNvSpPr/>
          <p:nvPr/>
        </p:nvSpPr>
        <p:spPr>
          <a:xfrm>
            <a:off x="1901952" y="3182112"/>
            <a:ext cx="914400" cy="219456"/>
          </a:xfrm>
          <a:prstGeom prst="rect">
            <a:avLst/>
          </a:prstGeom>
          <a:noFill/>
          <a:ln/>
        </p:spPr>
        <p:txBody>
          <a:bodyPr wrap="square" rtlCol="0" anchor="ctr"/>
          <a:lstStyle/>
          <a:p>
            <a:pPr marL="0" indent="0" algn="ctr">
              <a:buNone/>
            </a:pPr>
            <a:r>
              <a:rPr lang="en-US" sz="900" b="1" dirty="0">
                <a:solidFill>
                  <a:srgbClr val="F47920"/>
                </a:solidFill>
                <a:latin typeface="Calibri" pitchFamily="34" charset="0"/>
                <a:ea typeface="Calibri" pitchFamily="34" charset="-122"/>
                <a:cs typeface="Calibri" pitchFamily="34" charset="-120"/>
              </a:rPr>
              <a:t>Your Action</a:t>
            </a:r>
            <a:endParaRPr lang="en-US" sz="900" dirty="0"/>
          </a:p>
        </p:txBody>
      </p:sp>
      <p:sp>
        <p:nvSpPr>
          <p:cNvPr id="24" name="Text 22"/>
          <p:cNvSpPr/>
          <p:nvPr/>
        </p:nvSpPr>
        <p:spPr>
          <a:xfrm>
            <a:off x="2926080" y="3136392"/>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Provide your Cybersecurity Point Person name and contact to KHA Data Systems (Form in SAMIS)</a:t>
            </a:r>
            <a:endParaRPr lang="en-US" sz="1200" dirty="0"/>
          </a:p>
        </p:txBody>
      </p:sp>
      <p:sp>
        <p:nvSpPr>
          <p:cNvPr id="25" name="Shape 23"/>
          <p:cNvSpPr/>
          <p:nvPr/>
        </p:nvSpPr>
        <p:spPr>
          <a:xfrm>
            <a:off x="320040" y="3694176"/>
            <a:ext cx="1463040" cy="475488"/>
          </a:xfrm>
          <a:prstGeom prst="rect">
            <a:avLst/>
          </a:prstGeom>
          <a:solidFill>
            <a:srgbClr val="1A3F6F"/>
          </a:solidFill>
          <a:ln w="12700">
            <a:solidFill>
              <a:srgbClr val="1A3F6F"/>
            </a:solidFill>
            <a:prstDash val="solid"/>
          </a:ln>
        </p:spPr>
        <p:txBody>
          <a:bodyPr/>
          <a:lstStyle/>
          <a:p>
            <a:endParaRPr lang="en-US"/>
          </a:p>
        </p:txBody>
      </p:sp>
      <p:sp>
        <p:nvSpPr>
          <p:cNvPr id="26" name="Text 24"/>
          <p:cNvSpPr/>
          <p:nvPr/>
        </p:nvSpPr>
        <p:spPr>
          <a:xfrm>
            <a:off x="347472" y="3730752"/>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November 2026</a:t>
            </a:r>
            <a:endParaRPr lang="en-US" sz="1000" dirty="0"/>
          </a:p>
        </p:txBody>
      </p:sp>
      <p:sp>
        <p:nvSpPr>
          <p:cNvPr id="27" name="Shape 25"/>
          <p:cNvSpPr/>
          <p:nvPr/>
        </p:nvSpPr>
        <p:spPr>
          <a:xfrm>
            <a:off x="1874520" y="3785616"/>
            <a:ext cx="960120" cy="274320"/>
          </a:xfrm>
          <a:prstGeom prst="rect">
            <a:avLst/>
          </a:prstGeom>
          <a:solidFill>
            <a:srgbClr val="D6E0EE"/>
          </a:solidFill>
          <a:ln w="12700">
            <a:solidFill>
              <a:srgbClr val="D6E0EE"/>
            </a:solidFill>
            <a:prstDash val="solid"/>
          </a:ln>
        </p:spPr>
        <p:txBody>
          <a:bodyPr/>
          <a:lstStyle/>
          <a:p>
            <a:endParaRPr lang="en-US"/>
          </a:p>
        </p:txBody>
      </p:sp>
      <p:sp>
        <p:nvSpPr>
          <p:cNvPr id="28" name="Text 26"/>
          <p:cNvSpPr/>
          <p:nvPr/>
        </p:nvSpPr>
        <p:spPr>
          <a:xfrm>
            <a:off x="1901952" y="3813048"/>
            <a:ext cx="914400" cy="219456"/>
          </a:xfrm>
          <a:prstGeom prst="rect">
            <a:avLst/>
          </a:prstGeom>
          <a:noFill/>
          <a:ln/>
        </p:spPr>
        <p:txBody>
          <a:bodyPr wrap="square" rtlCol="0" anchor="ctr"/>
          <a:lstStyle/>
          <a:p>
            <a:pPr marL="0" indent="0" algn="ctr">
              <a:buNone/>
            </a:pPr>
            <a:r>
              <a:rPr lang="en-US" sz="900" b="1" dirty="0">
                <a:solidFill>
                  <a:srgbClr val="1A3F6F"/>
                </a:solidFill>
                <a:latin typeface="Calibri" pitchFamily="34" charset="0"/>
                <a:ea typeface="Calibri" pitchFamily="34" charset="-122"/>
                <a:cs typeface="Calibri" pitchFamily="34" charset="-120"/>
              </a:rPr>
              <a:t>KHA</a:t>
            </a:r>
            <a:endParaRPr lang="en-US" sz="900" dirty="0"/>
          </a:p>
        </p:txBody>
      </p:sp>
      <p:sp>
        <p:nvSpPr>
          <p:cNvPr id="29" name="Text 27"/>
          <p:cNvSpPr/>
          <p:nvPr/>
        </p:nvSpPr>
        <p:spPr>
          <a:xfrm>
            <a:off x="2926080" y="3767328"/>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Compile baseline report (aggregate only, no individual org results published)</a:t>
            </a:r>
            <a:endParaRPr lang="en-US" sz="1200" dirty="0"/>
          </a:p>
        </p:txBody>
      </p:sp>
      <p:sp>
        <p:nvSpPr>
          <p:cNvPr id="30" name="Shape 28"/>
          <p:cNvSpPr/>
          <p:nvPr/>
        </p:nvSpPr>
        <p:spPr>
          <a:xfrm>
            <a:off x="320040" y="4325112"/>
            <a:ext cx="1463040" cy="475488"/>
          </a:xfrm>
          <a:prstGeom prst="rect">
            <a:avLst/>
          </a:prstGeom>
          <a:solidFill>
            <a:srgbClr val="1A3F6F"/>
          </a:solidFill>
          <a:ln w="12700">
            <a:solidFill>
              <a:srgbClr val="1A3F6F"/>
            </a:solidFill>
            <a:prstDash val="solid"/>
          </a:ln>
        </p:spPr>
        <p:txBody>
          <a:bodyPr/>
          <a:lstStyle/>
          <a:p>
            <a:endParaRPr lang="en-US"/>
          </a:p>
        </p:txBody>
      </p:sp>
      <p:sp>
        <p:nvSpPr>
          <p:cNvPr id="31" name="Text 29"/>
          <p:cNvSpPr/>
          <p:nvPr/>
        </p:nvSpPr>
        <p:spPr>
          <a:xfrm>
            <a:off x="347472" y="4361688"/>
            <a:ext cx="1417320" cy="402336"/>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January 2027</a:t>
            </a:r>
            <a:endParaRPr lang="en-US" sz="1000" dirty="0"/>
          </a:p>
        </p:txBody>
      </p:sp>
      <p:sp>
        <p:nvSpPr>
          <p:cNvPr id="32" name="Shape 30"/>
          <p:cNvSpPr/>
          <p:nvPr/>
        </p:nvSpPr>
        <p:spPr>
          <a:xfrm>
            <a:off x="1874520" y="4416552"/>
            <a:ext cx="960120" cy="274320"/>
          </a:xfrm>
          <a:prstGeom prst="rect">
            <a:avLst/>
          </a:prstGeom>
          <a:solidFill>
            <a:srgbClr val="D6E0EE"/>
          </a:solidFill>
          <a:ln w="12700">
            <a:solidFill>
              <a:srgbClr val="D6E0EE"/>
            </a:solidFill>
            <a:prstDash val="solid"/>
          </a:ln>
        </p:spPr>
        <p:txBody>
          <a:bodyPr/>
          <a:lstStyle/>
          <a:p>
            <a:endParaRPr lang="en-US"/>
          </a:p>
        </p:txBody>
      </p:sp>
      <p:sp>
        <p:nvSpPr>
          <p:cNvPr id="33" name="Text 31"/>
          <p:cNvSpPr/>
          <p:nvPr/>
        </p:nvSpPr>
        <p:spPr>
          <a:xfrm>
            <a:off x="1901952" y="4443984"/>
            <a:ext cx="914400" cy="219456"/>
          </a:xfrm>
          <a:prstGeom prst="rect">
            <a:avLst/>
          </a:prstGeom>
          <a:noFill/>
          <a:ln/>
        </p:spPr>
        <p:txBody>
          <a:bodyPr wrap="square" rtlCol="0" anchor="ctr"/>
          <a:lstStyle/>
          <a:p>
            <a:pPr marL="0" indent="0" algn="ctr">
              <a:buNone/>
            </a:pPr>
            <a:r>
              <a:rPr lang="en-US" sz="900" b="1" dirty="0">
                <a:solidFill>
                  <a:srgbClr val="1A3F6F"/>
                </a:solidFill>
                <a:latin typeface="Calibri" pitchFamily="34" charset="0"/>
                <a:ea typeface="Calibri" pitchFamily="34" charset="-122"/>
                <a:cs typeface="Calibri" pitchFamily="34" charset="-120"/>
              </a:rPr>
              <a:t>KHA</a:t>
            </a:r>
            <a:endParaRPr lang="en-US" sz="900" dirty="0"/>
          </a:p>
        </p:txBody>
      </p:sp>
      <p:sp>
        <p:nvSpPr>
          <p:cNvPr id="34" name="Text 32"/>
          <p:cNvSpPr/>
          <p:nvPr/>
        </p:nvSpPr>
        <p:spPr>
          <a:xfrm>
            <a:off x="2926080" y="4398264"/>
            <a:ext cx="5897880" cy="402336"/>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Communicate Year 2 review criteria to all providers</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THE ROLLOUT: YEARS 2 &amp; 3</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400" b="1" dirty="0">
                <a:solidFill>
                  <a:srgbClr val="1A3F6F"/>
                </a:solidFill>
                <a:latin typeface="Calibri" pitchFamily="34" charset="0"/>
                <a:ea typeface="Calibri" pitchFamily="34" charset="-122"/>
                <a:cs typeface="Calibri" pitchFamily="34" charset="-120"/>
              </a:rPr>
              <a:t>What Comes Next, and Why You Shouldn't Worry</a:t>
            </a:r>
            <a:endParaRPr lang="en-US" sz="24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069080" cy="3794760"/>
          </a:xfrm>
          <a:prstGeom prst="rect">
            <a:avLst/>
          </a:prstGeom>
          <a:solidFill>
            <a:srgbClr val="D6E0EE"/>
          </a:solidFill>
          <a:ln w="12700">
            <a:solidFill>
              <a:srgbClr val="1A3F6F"/>
            </a:solidFill>
            <a:prstDash val="solid"/>
          </a:ln>
        </p:spPr>
        <p:txBody>
          <a:bodyPr/>
          <a:lstStyle/>
          <a:p>
            <a:endParaRPr lang="en-US"/>
          </a:p>
        </p:txBody>
      </p:sp>
      <p:sp>
        <p:nvSpPr>
          <p:cNvPr id="6" name="Shape 4"/>
          <p:cNvSpPr/>
          <p:nvPr/>
        </p:nvSpPr>
        <p:spPr>
          <a:xfrm>
            <a:off x="320040" y="1115568"/>
            <a:ext cx="4069080" cy="384048"/>
          </a:xfrm>
          <a:prstGeom prst="rect">
            <a:avLst/>
          </a:prstGeom>
          <a:solidFill>
            <a:srgbClr val="1A3F6F"/>
          </a:solidFill>
          <a:ln w="12700">
            <a:solidFill>
              <a:srgbClr val="1A3F6F"/>
            </a:solidFill>
            <a:prstDash val="solid"/>
          </a:ln>
        </p:spPr>
        <p:txBody>
          <a:bodyPr/>
          <a:lstStyle/>
          <a:p>
            <a:endParaRPr lang="en-US"/>
          </a:p>
        </p:txBody>
      </p:sp>
      <p:sp>
        <p:nvSpPr>
          <p:cNvPr id="7" name="Text 5"/>
          <p:cNvSpPr/>
          <p:nvPr/>
        </p:nvSpPr>
        <p:spPr>
          <a:xfrm>
            <a:off x="457200" y="1161288"/>
            <a:ext cx="3840480" cy="274320"/>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YEAR 2: Collaborative Review</a:t>
            </a:r>
            <a:endParaRPr lang="en-US" sz="1200" dirty="0"/>
          </a:p>
        </p:txBody>
      </p:sp>
      <p:sp>
        <p:nvSpPr>
          <p:cNvPr id="8" name="Text 6"/>
          <p:cNvSpPr/>
          <p:nvPr/>
        </p:nvSpPr>
        <p:spPr>
          <a:xfrm>
            <a:off x="457200" y="1572768"/>
            <a:ext cx="3840480" cy="1463040"/>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A 30–45 minute conversation with KHA program staff focused on the six High-Risk controls. Not an audit. Not a pass/fail.</a:t>
            </a:r>
            <a:endParaRPr lang="en-US" sz="1200" dirty="0"/>
          </a:p>
          <a:p>
            <a:pPr marL="0" indent="0">
              <a:buNone/>
            </a:pPr>
            <a:endParaRPr lang="en-US" sz="1200" dirty="0"/>
          </a:p>
          <a:p>
            <a:pPr marL="0" indent="0">
              <a:buNone/>
            </a:pPr>
            <a:r>
              <a:rPr lang="en-US" sz="1200" dirty="0">
                <a:solidFill>
                  <a:srgbClr val="4A4A4A"/>
                </a:solidFill>
                <a:latin typeface="Calibri" pitchFamily="34" charset="0"/>
                <a:ea typeface="Calibri" pitchFamily="34" charset="-122"/>
                <a:cs typeface="Calibri" pitchFamily="34" charset="-120"/>
              </a:rPr>
              <a:t>KHA provides a prep guide in advance so you know exactly what to have ready.</a:t>
            </a:r>
            <a:endParaRPr lang="en-US" sz="1200" dirty="0"/>
          </a:p>
          <a:p>
            <a:pPr marL="0" indent="0">
              <a:buNone/>
            </a:pPr>
            <a:endParaRPr lang="en-US" sz="1200" dirty="0"/>
          </a:p>
          <a:p>
            <a:pPr marL="0" indent="0">
              <a:buNone/>
            </a:pPr>
            <a:r>
              <a:rPr lang="en-US" sz="1200" dirty="0">
                <a:solidFill>
                  <a:srgbClr val="4A4A4A"/>
                </a:solidFill>
                <a:latin typeface="Calibri" pitchFamily="34" charset="0"/>
                <a:ea typeface="Calibri" pitchFamily="34" charset="-122"/>
                <a:cs typeface="Calibri" pitchFamily="34" charset="-120"/>
              </a:rPr>
              <a:t>Three possible outcomes:</a:t>
            </a:r>
            <a:endParaRPr lang="en-US" sz="1200" dirty="0"/>
          </a:p>
        </p:txBody>
      </p:sp>
      <p:sp>
        <p:nvSpPr>
          <p:cNvPr id="9" name="Text 7"/>
          <p:cNvSpPr/>
          <p:nvPr/>
        </p:nvSpPr>
        <p:spPr>
          <a:xfrm>
            <a:off x="457200" y="3108960"/>
            <a:ext cx="3840480" cy="201168"/>
          </a:xfrm>
          <a:prstGeom prst="rect">
            <a:avLst/>
          </a:prstGeom>
          <a:noFill/>
          <a:ln/>
        </p:spPr>
        <p:txBody>
          <a:bodyPr wrap="square"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In Good Standing</a:t>
            </a:r>
            <a:endParaRPr lang="en-US" sz="1100" dirty="0"/>
          </a:p>
        </p:txBody>
      </p:sp>
      <p:sp>
        <p:nvSpPr>
          <p:cNvPr id="10" name="Text 8"/>
          <p:cNvSpPr/>
          <p:nvPr/>
        </p:nvSpPr>
        <p:spPr>
          <a:xfrm>
            <a:off x="457200" y="3310128"/>
            <a:ext cx="3840480" cy="201168"/>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Evidence in place or written plan for gaps</a:t>
            </a:r>
            <a:endParaRPr lang="en-US" sz="1000" dirty="0"/>
          </a:p>
        </p:txBody>
      </p:sp>
      <p:sp>
        <p:nvSpPr>
          <p:cNvPr id="11" name="Text 9"/>
          <p:cNvSpPr/>
          <p:nvPr/>
        </p:nvSpPr>
        <p:spPr>
          <a:xfrm>
            <a:off x="457200" y="3611880"/>
            <a:ext cx="3840480" cy="201168"/>
          </a:xfrm>
          <a:prstGeom prst="rect">
            <a:avLst/>
          </a:prstGeom>
          <a:noFill/>
          <a:ln/>
        </p:spPr>
        <p:txBody>
          <a:bodyPr wrap="square" rtlCol="0" anchor="ctr"/>
          <a:lstStyle/>
          <a:p>
            <a:pPr marL="0" indent="0">
              <a:buNone/>
            </a:pPr>
            <a:r>
              <a:rPr lang="en-US" sz="1100" b="1" dirty="0">
                <a:solidFill>
                  <a:srgbClr val="F47920"/>
                </a:solidFill>
                <a:latin typeface="Calibri" pitchFamily="34" charset="0"/>
                <a:ea typeface="Calibri" pitchFamily="34" charset="-122"/>
                <a:cs typeface="Calibri" pitchFamily="34" charset="-120"/>
              </a:rPr>
              <a:t>Active Remediation</a:t>
            </a:r>
            <a:endParaRPr lang="en-US" sz="1100" dirty="0"/>
          </a:p>
        </p:txBody>
      </p:sp>
      <p:sp>
        <p:nvSpPr>
          <p:cNvPr id="12" name="Text 10"/>
          <p:cNvSpPr/>
          <p:nvPr/>
        </p:nvSpPr>
        <p:spPr>
          <a:xfrm>
            <a:off x="457200" y="3813048"/>
            <a:ext cx="3840480" cy="201168"/>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Gaps exist but documented plan in place. 90-day follow-up</a:t>
            </a:r>
            <a:endParaRPr lang="en-US" sz="1000" dirty="0"/>
          </a:p>
        </p:txBody>
      </p:sp>
      <p:sp>
        <p:nvSpPr>
          <p:cNvPr id="13" name="Text 11"/>
          <p:cNvSpPr/>
          <p:nvPr/>
        </p:nvSpPr>
        <p:spPr>
          <a:xfrm>
            <a:off x="457200" y="4114800"/>
            <a:ext cx="3840480" cy="201168"/>
          </a:xfrm>
          <a:prstGeom prst="rect">
            <a:avLst/>
          </a:prstGeom>
          <a:noFill/>
          <a:ln/>
        </p:spPr>
        <p:txBody>
          <a:bodyPr wrap="square" rtlCol="0" anchor="ctr"/>
          <a:lstStyle/>
          <a:p>
            <a:pPr marL="0" indent="0">
              <a:buNone/>
            </a:pPr>
            <a:r>
              <a:rPr lang="en-US" sz="1100" b="1" dirty="0">
                <a:solidFill>
                  <a:srgbClr val="C00000"/>
                </a:solidFill>
                <a:latin typeface="Calibri" pitchFamily="34" charset="0"/>
                <a:ea typeface="Calibri" pitchFamily="34" charset="-122"/>
                <a:cs typeface="Calibri" pitchFamily="34" charset="-120"/>
              </a:rPr>
              <a:t>No Participation</a:t>
            </a:r>
            <a:endParaRPr lang="en-US" sz="1100" dirty="0"/>
          </a:p>
        </p:txBody>
      </p:sp>
      <p:sp>
        <p:nvSpPr>
          <p:cNvPr id="14" name="Text 12"/>
          <p:cNvSpPr/>
          <p:nvPr/>
        </p:nvSpPr>
        <p:spPr>
          <a:xfrm>
            <a:off x="457200" y="4315968"/>
            <a:ext cx="3840480" cy="201168"/>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Did not engage in Year 1 or 2. Affects new contract eligibility</a:t>
            </a:r>
            <a:endParaRPr lang="en-US" sz="1000" dirty="0"/>
          </a:p>
        </p:txBody>
      </p:sp>
      <p:sp>
        <p:nvSpPr>
          <p:cNvPr id="15" name="Shape 13"/>
          <p:cNvSpPr/>
          <p:nvPr/>
        </p:nvSpPr>
        <p:spPr>
          <a:xfrm>
            <a:off x="4663440" y="1138428"/>
            <a:ext cx="4160520" cy="3794760"/>
          </a:xfrm>
          <a:prstGeom prst="rect">
            <a:avLst/>
          </a:prstGeom>
          <a:solidFill>
            <a:srgbClr val="FDE9D9"/>
          </a:solidFill>
          <a:ln w="12700">
            <a:solidFill>
              <a:srgbClr val="F47920"/>
            </a:solidFill>
            <a:prstDash val="solid"/>
          </a:ln>
        </p:spPr>
        <p:txBody>
          <a:bodyPr/>
          <a:lstStyle/>
          <a:p>
            <a:endParaRPr lang="en-US"/>
          </a:p>
        </p:txBody>
      </p:sp>
      <p:sp>
        <p:nvSpPr>
          <p:cNvPr id="16" name="Shape 14"/>
          <p:cNvSpPr/>
          <p:nvPr/>
        </p:nvSpPr>
        <p:spPr>
          <a:xfrm>
            <a:off x="4663440" y="1115568"/>
            <a:ext cx="4160520" cy="384048"/>
          </a:xfrm>
          <a:prstGeom prst="rect">
            <a:avLst/>
          </a:prstGeom>
          <a:solidFill>
            <a:srgbClr val="F47920"/>
          </a:solidFill>
          <a:ln w="12700">
            <a:solidFill>
              <a:srgbClr val="F47920"/>
            </a:solidFill>
            <a:prstDash val="solid"/>
          </a:ln>
        </p:spPr>
        <p:txBody>
          <a:bodyPr/>
          <a:lstStyle/>
          <a:p>
            <a:endParaRPr lang="en-US"/>
          </a:p>
        </p:txBody>
      </p:sp>
      <p:sp>
        <p:nvSpPr>
          <p:cNvPr id="17" name="Text 15"/>
          <p:cNvSpPr/>
          <p:nvPr/>
        </p:nvSpPr>
        <p:spPr>
          <a:xfrm>
            <a:off x="4800600" y="1161288"/>
            <a:ext cx="3931920" cy="274320"/>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YEAR 3: New Contract Condition</a:t>
            </a:r>
            <a:endParaRPr lang="en-US" sz="1200" dirty="0"/>
          </a:p>
        </p:txBody>
      </p:sp>
      <p:sp>
        <p:nvSpPr>
          <p:cNvPr id="18" name="Text 16"/>
          <p:cNvSpPr/>
          <p:nvPr/>
        </p:nvSpPr>
        <p:spPr>
          <a:xfrm>
            <a:off x="4800600" y="1572768"/>
            <a:ext cx="3931920" cy="438912"/>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All 13 controls become required for new contract awards. Three things to know:</a:t>
            </a:r>
            <a:endParaRPr lang="en-US" sz="1100" dirty="0"/>
          </a:p>
        </p:txBody>
      </p:sp>
      <p:sp>
        <p:nvSpPr>
          <p:cNvPr id="19" name="Text 17"/>
          <p:cNvSpPr/>
          <p:nvPr/>
        </p:nvSpPr>
        <p:spPr>
          <a:xfrm>
            <a:off x="4800600" y="1961388"/>
            <a:ext cx="3931920" cy="457200"/>
          </a:xfrm>
          <a:prstGeom prst="rect">
            <a:avLst/>
          </a:prstGeom>
          <a:noFill/>
          <a:ln/>
        </p:spPr>
        <p:txBody>
          <a:bodyPr wrap="square" rtlCol="0" anchor="ctr"/>
          <a:lstStyle/>
          <a:p>
            <a:pPr marL="0" indent="0">
              <a:buNone/>
            </a:pPr>
            <a:r>
              <a:rPr lang="en-US" sz="1100" dirty="0">
                <a:solidFill>
                  <a:srgbClr val="4A4A4A"/>
                </a:solidFill>
                <a:latin typeface="Calibri" pitchFamily="34" charset="0"/>
                <a:ea typeface="Calibri" pitchFamily="34" charset="-122"/>
                <a:cs typeface="Calibri" pitchFamily="34" charset="-120"/>
              </a:rPr>
              <a:t>1. This applies to new contracts only. Existing funded programs are not retroactively affected.</a:t>
            </a:r>
            <a:endParaRPr lang="en-US" sz="1100" dirty="0"/>
          </a:p>
        </p:txBody>
      </p:sp>
      <p:sp>
        <p:nvSpPr>
          <p:cNvPr id="20" name="Text 18"/>
          <p:cNvSpPr/>
          <p:nvPr/>
        </p:nvSpPr>
        <p:spPr>
          <a:xfrm>
            <a:off x="4800600" y="2315541"/>
            <a:ext cx="3931920" cy="320040"/>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2. Cyber insurance stays recommended, never required.</a:t>
            </a:r>
            <a:endParaRPr lang="en-US" sz="1200" dirty="0"/>
          </a:p>
        </p:txBody>
      </p:sp>
      <p:sp>
        <p:nvSpPr>
          <p:cNvPr id="21" name="Text 19"/>
          <p:cNvSpPr/>
          <p:nvPr/>
        </p:nvSpPr>
        <p:spPr>
          <a:xfrm>
            <a:off x="4800600" y="2470989"/>
            <a:ext cx="3931920" cy="962105"/>
          </a:xfrm>
          <a:prstGeom prst="rect">
            <a:avLst/>
          </a:prstGeom>
          <a:noFill/>
          <a:ln/>
        </p:spPr>
        <p:txBody>
          <a:bodyPr wrap="square" rtlCol="0" anchor="ctr"/>
          <a:lstStyle/>
          <a:p>
            <a:pPr marL="0" indent="0">
              <a:buNone/>
            </a:pPr>
            <a:r>
              <a:rPr lang="en-US" sz="1200" dirty="0">
                <a:solidFill>
                  <a:srgbClr val="4A4A4A"/>
                </a:solidFill>
                <a:latin typeface="Calibri" pitchFamily="34" charset="0"/>
                <a:ea typeface="Calibri" pitchFamily="34" charset="-122"/>
                <a:cs typeface="Calibri" pitchFamily="34" charset="-120"/>
              </a:rPr>
              <a:t>3. </a:t>
            </a:r>
            <a:r>
              <a:rPr lang="en-US" sz="1100" dirty="0">
                <a:solidFill>
                  <a:srgbClr val="4A4A4A"/>
                </a:solidFill>
                <a:latin typeface="Calibri" pitchFamily="34" charset="0"/>
                <a:ea typeface="Calibri" pitchFamily="34" charset="-122"/>
                <a:cs typeface="Calibri" pitchFamily="34" charset="-120"/>
              </a:rPr>
              <a:t>The Safe Harbor provision protects organizations showing documented progress, even if not fully compliant at the time of application.</a:t>
            </a:r>
          </a:p>
          <a:p>
            <a:pPr marL="0" indent="0">
              <a:buNone/>
            </a:pPr>
            <a:r>
              <a:rPr lang="en-US" sz="1100" dirty="0">
                <a:solidFill>
                  <a:srgbClr val="4A4A4A"/>
                </a:solidFill>
                <a:latin typeface="Calibri" pitchFamily="34" charset="0"/>
                <a:cs typeface="Calibri" pitchFamily="34" charset="-120"/>
              </a:rPr>
              <a:t>4. If a provider is new, the clock starts based on the contract date.</a:t>
            </a:r>
            <a:endParaRPr lang="en-US" sz="1100" dirty="0"/>
          </a:p>
        </p:txBody>
      </p:sp>
      <p:sp>
        <p:nvSpPr>
          <p:cNvPr id="22" name="Shape 20"/>
          <p:cNvSpPr/>
          <p:nvPr/>
        </p:nvSpPr>
        <p:spPr>
          <a:xfrm>
            <a:off x="4663440" y="3579876"/>
            <a:ext cx="4160520" cy="1353312"/>
          </a:xfrm>
          <a:prstGeom prst="rect">
            <a:avLst/>
          </a:prstGeom>
          <a:solidFill>
            <a:srgbClr val="FFFFFF"/>
          </a:solidFill>
          <a:ln w="12700">
            <a:solidFill>
              <a:srgbClr val="F47920"/>
            </a:solidFill>
            <a:prstDash val="solid"/>
          </a:ln>
        </p:spPr>
        <p:txBody>
          <a:bodyPr/>
          <a:lstStyle/>
          <a:p>
            <a:endParaRPr lang="en-US"/>
          </a:p>
        </p:txBody>
      </p:sp>
      <p:sp>
        <p:nvSpPr>
          <p:cNvPr id="23" name="Text 21"/>
          <p:cNvSpPr/>
          <p:nvPr/>
        </p:nvSpPr>
        <p:spPr>
          <a:xfrm>
            <a:off x="4800600" y="3639312"/>
            <a:ext cx="3931920" cy="201168"/>
          </a:xfrm>
          <a:prstGeom prst="rect">
            <a:avLst/>
          </a:prstGeom>
          <a:noFill/>
          <a:ln/>
        </p:spPr>
        <p:txBody>
          <a:bodyPr wrap="square" rtlCol="0" anchor="ctr"/>
          <a:lstStyle/>
          <a:p>
            <a:pPr marL="0" indent="0">
              <a:buNone/>
            </a:pPr>
            <a:r>
              <a:rPr lang="en-US" sz="1100" b="1" dirty="0">
                <a:solidFill>
                  <a:srgbClr val="F47920"/>
                </a:solidFill>
                <a:latin typeface="Calibri" pitchFamily="34" charset="0"/>
                <a:ea typeface="Calibri" pitchFamily="34" charset="-122"/>
                <a:cs typeface="Calibri" pitchFamily="34" charset="-120"/>
              </a:rPr>
              <a:t>SAFE HARBOR: To qualify:</a:t>
            </a:r>
            <a:endParaRPr lang="en-US" sz="1100" dirty="0"/>
          </a:p>
        </p:txBody>
      </p:sp>
      <p:sp>
        <p:nvSpPr>
          <p:cNvPr id="24" name="Text 22"/>
          <p:cNvSpPr/>
          <p:nvPr/>
        </p:nvSpPr>
        <p:spPr>
          <a:xfrm>
            <a:off x="4892040" y="3858768"/>
            <a:ext cx="3749040" cy="182880"/>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1. Completed Year 1 training &amp; attestation</a:t>
            </a:r>
            <a:endParaRPr lang="en-US" sz="1000" dirty="0"/>
          </a:p>
        </p:txBody>
      </p:sp>
      <p:sp>
        <p:nvSpPr>
          <p:cNvPr id="25" name="Text 23"/>
          <p:cNvSpPr/>
          <p:nvPr/>
        </p:nvSpPr>
        <p:spPr>
          <a:xfrm>
            <a:off x="4892040" y="4041648"/>
            <a:ext cx="3749040" cy="182880"/>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2. Participated in Year 2 review</a:t>
            </a:r>
            <a:endParaRPr lang="en-US" sz="1000" dirty="0"/>
          </a:p>
        </p:txBody>
      </p:sp>
      <p:sp>
        <p:nvSpPr>
          <p:cNvPr id="26" name="Text 24"/>
          <p:cNvSpPr/>
          <p:nvPr/>
        </p:nvSpPr>
        <p:spPr>
          <a:xfrm>
            <a:off x="4892040" y="4224528"/>
            <a:ext cx="3749040" cy="182880"/>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3. Written improvement plan on file</a:t>
            </a:r>
            <a:endParaRPr lang="en-US" sz="1000" dirty="0"/>
          </a:p>
        </p:txBody>
      </p:sp>
      <p:sp>
        <p:nvSpPr>
          <p:cNvPr id="27" name="Text 25"/>
          <p:cNvSpPr/>
          <p:nvPr/>
        </p:nvSpPr>
        <p:spPr>
          <a:xfrm>
            <a:off x="4892040" y="4407408"/>
            <a:ext cx="3749040" cy="182880"/>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4. High-Risk controls met or scheduled within 90 days</a:t>
            </a:r>
            <a:endParaRPr lang="en-US" sz="1000" dirty="0"/>
          </a:p>
        </p:txBody>
      </p:sp>
      <p:sp>
        <p:nvSpPr>
          <p:cNvPr id="28" name="Text 26"/>
          <p:cNvSpPr/>
          <p:nvPr/>
        </p:nvSpPr>
        <p:spPr>
          <a:xfrm>
            <a:off x="4892040" y="4590288"/>
            <a:ext cx="3749040" cy="182880"/>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5. No misrepresentation in application</a:t>
            </a:r>
            <a:endParaRPr lang="en-US"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3">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6</a:t>
            </a:r>
            <a:endParaRPr lang="en-US" sz="1100" dirty="0"/>
          </a:p>
        </p:txBody>
      </p:sp>
      <p:sp>
        <p:nvSpPr>
          <p:cNvPr id="4" name="Text 2"/>
          <p:cNvSpPr/>
          <p:nvPr/>
        </p:nvSpPr>
        <p:spPr>
          <a:xfrm>
            <a:off x="640080" y="1783080"/>
            <a:ext cx="8229600" cy="146304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What We've</a:t>
            </a:r>
            <a:endParaRPr lang="en-US" sz="4400" dirty="0"/>
          </a:p>
          <a:p>
            <a:pPr marL="0" indent="0">
              <a:buNone/>
            </a:pPr>
            <a:r>
              <a:rPr lang="en-US" sz="4400" b="1" dirty="0">
                <a:solidFill>
                  <a:srgbClr val="FFFFFF"/>
                </a:solidFill>
                <a:latin typeface="Calibri" pitchFamily="34" charset="0"/>
                <a:ea typeface="Calibri" pitchFamily="34" charset="-122"/>
                <a:cs typeface="Calibri" pitchFamily="34" charset="-120"/>
              </a:rPr>
              <a:t>Built for You</a:t>
            </a:r>
            <a:endParaRPr lang="en-US" sz="4400" dirty="0"/>
          </a:p>
        </p:txBody>
      </p:sp>
      <p:sp>
        <p:nvSpPr>
          <p:cNvPr id="5" name="Text 3"/>
          <p:cNvSpPr/>
          <p:nvPr/>
        </p:nvSpPr>
        <p:spPr>
          <a:xfrm>
            <a:off x="640080" y="3383280"/>
            <a:ext cx="8229600" cy="59436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Every template is ready to use. No technical expertise required.</a:t>
            </a:r>
            <a:endParaRPr lang="en-US" sz="1500" dirty="0"/>
          </a:p>
          <a:p>
            <a:pPr marL="0" indent="0">
              <a:buNone/>
            </a:pPr>
            <a:r>
              <a:rPr lang="en-US" sz="1500" i="1" dirty="0">
                <a:solidFill>
                  <a:srgbClr val="D6E0EE"/>
                </a:solidFill>
                <a:latin typeface="Calibri" pitchFamily="34" charset="0"/>
                <a:ea typeface="Calibri" pitchFamily="34" charset="-122"/>
                <a:cs typeface="Calibri" pitchFamily="34" charset="-120"/>
              </a:rPr>
              <a:t>No cost to your organization.</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8AA175-43FD-2FB5-FA24-32B5FC479F56}"/>
              </a:ext>
            </a:extLst>
          </p:cNvPr>
          <p:cNvPicPr>
            <a:picLocks noChangeAspect="1"/>
          </p:cNvPicPr>
          <p:nvPr/>
        </p:nvPicPr>
        <p:blipFill>
          <a:blip r:embed="rId3"/>
          <a:stretch>
            <a:fillRect/>
          </a:stretch>
        </p:blipFill>
        <p:spPr>
          <a:xfrm>
            <a:off x="708090" y="0"/>
            <a:ext cx="7727820" cy="5143500"/>
          </a:xfrm>
          <a:prstGeom prst="rect">
            <a:avLst/>
          </a:prstGeom>
        </p:spPr>
      </p:pic>
    </p:spTree>
    <p:extLst>
      <p:ext uri="{BB962C8B-B14F-4D97-AF65-F5344CB8AC3E}">
        <p14:creationId xmlns:p14="http://schemas.microsoft.com/office/powerpoint/2010/main" val="2558581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YOUR RESOURCES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Your Complete Toolkit</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097280"/>
            <a:ext cx="347472" cy="347472"/>
          </a:xfrm>
          <a:prstGeom prst="rect">
            <a:avLst/>
          </a:prstGeom>
          <a:solidFill>
            <a:srgbClr val="1A3F6F"/>
          </a:solidFill>
          <a:ln w="12700">
            <a:solidFill>
              <a:srgbClr val="1A3F6F"/>
            </a:solidFill>
            <a:prstDash val="solid"/>
          </a:ln>
        </p:spPr>
        <p:txBody>
          <a:bodyPr/>
          <a:lstStyle/>
          <a:p>
            <a:endParaRPr lang="en-US"/>
          </a:p>
        </p:txBody>
      </p:sp>
      <p:sp>
        <p:nvSpPr>
          <p:cNvPr id="6" name="Text 4"/>
          <p:cNvSpPr/>
          <p:nvPr/>
        </p:nvSpPr>
        <p:spPr>
          <a:xfrm>
            <a:off x="320040" y="1097280"/>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7" name="Text 5"/>
          <p:cNvSpPr/>
          <p:nvPr/>
        </p:nvSpPr>
        <p:spPr>
          <a:xfrm>
            <a:off x="777240" y="1115568"/>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PII Inventory Spreadsheet</a:t>
            </a:r>
            <a:endParaRPr lang="en-US" sz="1100" dirty="0"/>
          </a:p>
        </p:txBody>
      </p:sp>
      <p:sp>
        <p:nvSpPr>
          <p:cNvPr id="8" name="Text 6"/>
          <p:cNvSpPr/>
          <p:nvPr/>
        </p:nvSpPr>
        <p:spPr>
          <a:xfrm>
            <a:off x="3246120" y="1106424"/>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Map every device, app, and file holding participant data. Pre-populated with sample rows. Your M3 foundation.</a:t>
            </a:r>
            <a:endParaRPr lang="en-US" sz="1000" dirty="0"/>
          </a:p>
        </p:txBody>
      </p:sp>
      <p:sp>
        <p:nvSpPr>
          <p:cNvPr id="9" name="Shape 7"/>
          <p:cNvSpPr/>
          <p:nvPr/>
        </p:nvSpPr>
        <p:spPr>
          <a:xfrm>
            <a:off x="457200" y="1490472"/>
            <a:ext cx="8229600" cy="0"/>
          </a:xfrm>
          <a:prstGeom prst="line">
            <a:avLst/>
          </a:prstGeom>
          <a:noFill/>
          <a:ln w="12700">
            <a:solidFill>
              <a:srgbClr val="E5E7EB"/>
            </a:solidFill>
            <a:prstDash val="solid"/>
          </a:ln>
        </p:spPr>
        <p:txBody>
          <a:bodyPr/>
          <a:lstStyle/>
          <a:p>
            <a:endParaRPr lang="en-US"/>
          </a:p>
        </p:txBody>
      </p:sp>
      <p:sp>
        <p:nvSpPr>
          <p:cNvPr id="10" name="Shape 8"/>
          <p:cNvSpPr/>
          <p:nvPr/>
        </p:nvSpPr>
        <p:spPr>
          <a:xfrm>
            <a:off x="320040" y="1581912"/>
            <a:ext cx="347472" cy="347472"/>
          </a:xfrm>
          <a:prstGeom prst="rect">
            <a:avLst/>
          </a:prstGeom>
          <a:solidFill>
            <a:srgbClr val="F47920"/>
          </a:solidFill>
          <a:ln w="12700">
            <a:solidFill>
              <a:srgbClr val="F47920"/>
            </a:solidFill>
            <a:prstDash val="solid"/>
          </a:ln>
        </p:spPr>
        <p:txBody>
          <a:bodyPr/>
          <a:lstStyle/>
          <a:p>
            <a:endParaRPr lang="en-US"/>
          </a:p>
        </p:txBody>
      </p:sp>
      <p:sp>
        <p:nvSpPr>
          <p:cNvPr id="11" name="Text 9"/>
          <p:cNvSpPr/>
          <p:nvPr/>
        </p:nvSpPr>
        <p:spPr>
          <a:xfrm>
            <a:off x="320040" y="1581912"/>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2" name="Text 10"/>
          <p:cNvSpPr/>
          <p:nvPr/>
        </p:nvSpPr>
        <p:spPr>
          <a:xfrm>
            <a:off x="777240" y="1600200"/>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Breach Response Checklist &amp; Report</a:t>
            </a:r>
            <a:endParaRPr lang="en-US" sz="1100" dirty="0"/>
          </a:p>
        </p:txBody>
      </p:sp>
      <p:sp>
        <p:nvSpPr>
          <p:cNvPr id="13" name="Text 11"/>
          <p:cNvSpPr/>
          <p:nvPr/>
        </p:nvSpPr>
        <p:spPr>
          <a:xfrm>
            <a:off x="3246120" y="1591056"/>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Step-by-step from discovery through close-out. Includes the incident report form for the 48-hour KHA notification.</a:t>
            </a:r>
            <a:endParaRPr lang="en-US" sz="1000" dirty="0"/>
          </a:p>
        </p:txBody>
      </p:sp>
      <p:sp>
        <p:nvSpPr>
          <p:cNvPr id="14" name="Shape 12"/>
          <p:cNvSpPr/>
          <p:nvPr/>
        </p:nvSpPr>
        <p:spPr>
          <a:xfrm>
            <a:off x="457200" y="1975104"/>
            <a:ext cx="8229600" cy="0"/>
          </a:xfrm>
          <a:prstGeom prst="line">
            <a:avLst/>
          </a:prstGeom>
          <a:noFill/>
          <a:ln w="12700">
            <a:solidFill>
              <a:srgbClr val="E5E7EB"/>
            </a:solidFill>
            <a:prstDash val="solid"/>
          </a:ln>
        </p:spPr>
        <p:txBody>
          <a:bodyPr/>
          <a:lstStyle/>
          <a:p>
            <a:endParaRPr lang="en-US"/>
          </a:p>
        </p:txBody>
      </p:sp>
      <p:sp>
        <p:nvSpPr>
          <p:cNvPr id="15" name="Shape 13"/>
          <p:cNvSpPr/>
          <p:nvPr/>
        </p:nvSpPr>
        <p:spPr>
          <a:xfrm>
            <a:off x="320040" y="2066544"/>
            <a:ext cx="347472" cy="347472"/>
          </a:xfrm>
          <a:prstGeom prst="rect">
            <a:avLst/>
          </a:prstGeom>
          <a:solidFill>
            <a:srgbClr val="1A3F6F"/>
          </a:solidFill>
          <a:ln w="12700">
            <a:solidFill>
              <a:srgbClr val="1A3F6F"/>
            </a:solidFill>
            <a:prstDash val="solid"/>
          </a:ln>
        </p:spPr>
        <p:txBody>
          <a:bodyPr/>
          <a:lstStyle/>
          <a:p>
            <a:endParaRPr lang="en-US"/>
          </a:p>
        </p:txBody>
      </p:sp>
      <p:sp>
        <p:nvSpPr>
          <p:cNvPr id="16" name="Text 14"/>
          <p:cNvSpPr/>
          <p:nvPr/>
        </p:nvSpPr>
        <p:spPr>
          <a:xfrm>
            <a:off x="320040" y="2066544"/>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7" name="Text 15"/>
          <p:cNvSpPr/>
          <p:nvPr/>
        </p:nvSpPr>
        <p:spPr>
          <a:xfrm>
            <a:off x="777240" y="2084832"/>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Staff Offboarding Procedure</a:t>
            </a:r>
            <a:endParaRPr lang="en-US" sz="1100" dirty="0"/>
          </a:p>
        </p:txBody>
      </p:sp>
      <p:sp>
        <p:nvSpPr>
          <p:cNvPr id="18" name="Text 16"/>
          <p:cNvSpPr/>
          <p:nvPr/>
        </p:nvSpPr>
        <p:spPr>
          <a:xfrm>
            <a:off x="3246120" y="2075688"/>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A same-day checklist: revoke access, collect devices, update your inventory. Check it off, log it, file it.</a:t>
            </a:r>
            <a:endParaRPr lang="en-US" sz="1000" dirty="0"/>
          </a:p>
        </p:txBody>
      </p:sp>
      <p:sp>
        <p:nvSpPr>
          <p:cNvPr id="19" name="Shape 17"/>
          <p:cNvSpPr/>
          <p:nvPr/>
        </p:nvSpPr>
        <p:spPr>
          <a:xfrm>
            <a:off x="457200" y="2459736"/>
            <a:ext cx="8229600" cy="0"/>
          </a:xfrm>
          <a:prstGeom prst="line">
            <a:avLst/>
          </a:prstGeom>
          <a:noFill/>
          <a:ln w="12700">
            <a:solidFill>
              <a:srgbClr val="E5E7EB"/>
            </a:solidFill>
            <a:prstDash val="solid"/>
          </a:ln>
        </p:spPr>
        <p:txBody>
          <a:bodyPr/>
          <a:lstStyle/>
          <a:p>
            <a:endParaRPr lang="en-US"/>
          </a:p>
        </p:txBody>
      </p:sp>
      <p:sp>
        <p:nvSpPr>
          <p:cNvPr id="20" name="Shape 18"/>
          <p:cNvSpPr/>
          <p:nvPr/>
        </p:nvSpPr>
        <p:spPr>
          <a:xfrm>
            <a:off x="320040" y="2551176"/>
            <a:ext cx="347472" cy="347472"/>
          </a:xfrm>
          <a:prstGeom prst="rect">
            <a:avLst/>
          </a:prstGeom>
          <a:solidFill>
            <a:srgbClr val="F47920"/>
          </a:solidFill>
          <a:ln w="12700">
            <a:solidFill>
              <a:srgbClr val="F47920"/>
            </a:solidFill>
            <a:prstDash val="solid"/>
          </a:ln>
        </p:spPr>
        <p:txBody>
          <a:bodyPr/>
          <a:lstStyle/>
          <a:p>
            <a:endParaRPr lang="en-US"/>
          </a:p>
        </p:txBody>
      </p:sp>
      <p:sp>
        <p:nvSpPr>
          <p:cNvPr id="21" name="Text 19"/>
          <p:cNvSpPr/>
          <p:nvPr/>
        </p:nvSpPr>
        <p:spPr>
          <a:xfrm>
            <a:off x="320040" y="2551176"/>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2" name="Text 20"/>
          <p:cNvSpPr/>
          <p:nvPr/>
        </p:nvSpPr>
        <p:spPr>
          <a:xfrm>
            <a:off x="777240" y="2569464"/>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Remote Work Policy</a:t>
            </a:r>
            <a:endParaRPr lang="en-US" sz="1100" dirty="0"/>
          </a:p>
        </p:txBody>
      </p:sp>
      <p:sp>
        <p:nvSpPr>
          <p:cNvPr id="23" name="Text 21"/>
          <p:cNvSpPr/>
          <p:nvPr/>
        </p:nvSpPr>
        <p:spPr>
          <a:xfrm>
            <a:off x="3246120" y="2560320"/>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Customize with your org's details. Staff sign it. Covers safe handling of data off-site: devices, networks, physical records.</a:t>
            </a:r>
            <a:endParaRPr lang="en-US" sz="1000" dirty="0"/>
          </a:p>
        </p:txBody>
      </p:sp>
      <p:sp>
        <p:nvSpPr>
          <p:cNvPr id="24" name="Shape 22"/>
          <p:cNvSpPr/>
          <p:nvPr/>
        </p:nvSpPr>
        <p:spPr>
          <a:xfrm>
            <a:off x="457200" y="2944368"/>
            <a:ext cx="8229600" cy="0"/>
          </a:xfrm>
          <a:prstGeom prst="line">
            <a:avLst/>
          </a:prstGeom>
          <a:noFill/>
          <a:ln w="12700">
            <a:solidFill>
              <a:srgbClr val="E5E7EB"/>
            </a:solidFill>
            <a:prstDash val="solid"/>
          </a:ln>
        </p:spPr>
        <p:txBody>
          <a:bodyPr/>
          <a:lstStyle/>
          <a:p>
            <a:endParaRPr lang="en-US"/>
          </a:p>
        </p:txBody>
      </p:sp>
      <p:sp>
        <p:nvSpPr>
          <p:cNvPr id="34" name="Shape 32"/>
          <p:cNvSpPr/>
          <p:nvPr/>
        </p:nvSpPr>
        <p:spPr>
          <a:xfrm>
            <a:off x="457200" y="2962656"/>
            <a:ext cx="8229600" cy="0"/>
          </a:xfrm>
          <a:prstGeom prst="line">
            <a:avLst/>
          </a:prstGeom>
          <a:noFill/>
          <a:ln w="12700">
            <a:solidFill>
              <a:srgbClr val="E5E7EB"/>
            </a:solidFill>
            <a:prstDash val="solid"/>
          </a:ln>
        </p:spPr>
        <p:txBody>
          <a:bodyPr/>
          <a:lstStyle/>
          <a:p>
            <a:endParaRPr lang="en-US"/>
          </a:p>
        </p:txBody>
      </p:sp>
      <p:sp>
        <p:nvSpPr>
          <p:cNvPr id="35" name="Shape 33"/>
          <p:cNvSpPr/>
          <p:nvPr/>
        </p:nvSpPr>
        <p:spPr>
          <a:xfrm>
            <a:off x="320040" y="3054096"/>
            <a:ext cx="347472" cy="347472"/>
          </a:xfrm>
          <a:prstGeom prst="rect">
            <a:avLst/>
          </a:prstGeom>
          <a:solidFill>
            <a:srgbClr val="1A3F6F"/>
          </a:solidFill>
          <a:ln w="12700">
            <a:solidFill>
              <a:srgbClr val="1A3F6F"/>
            </a:solidFill>
            <a:prstDash val="solid"/>
          </a:ln>
        </p:spPr>
        <p:txBody>
          <a:bodyPr/>
          <a:lstStyle/>
          <a:p>
            <a:endParaRPr lang="en-US"/>
          </a:p>
        </p:txBody>
      </p:sp>
      <p:sp>
        <p:nvSpPr>
          <p:cNvPr id="36" name="Text 34"/>
          <p:cNvSpPr/>
          <p:nvPr/>
        </p:nvSpPr>
        <p:spPr>
          <a:xfrm>
            <a:off x="320040" y="3054096"/>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7" name="Text 35"/>
          <p:cNvSpPr/>
          <p:nvPr/>
        </p:nvSpPr>
        <p:spPr>
          <a:xfrm>
            <a:off x="777240" y="3072384"/>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Password Policy &amp; Passphrase Guide</a:t>
            </a:r>
            <a:endParaRPr lang="en-US" sz="1100" dirty="0"/>
          </a:p>
        </p:txBody>
      </p:sp>
      <p:sp>
        <p:nvSpPr>
          <p:cNvPr id="38" name="Text 36"/>
          <p:cNvSpPr/>
          <p:nvPr/>
        </p:nvSpPr>
        <p:spPr>
          <a:xfrm>
            <a:off x="3246120" y="3063240"/>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Passphrase examples, strong/weak comparisons, and a printable quick reference you can post in your office.</a:t>
            </a:r>
            <a:endParaRPr lang="en-US" sz="1000" dirty="0"/>
          </a:p>
        </p:txBody>
      </p:sp>
      <p:sp>
        <p:nvSpPr>
          <p:cNvPr id="39" name="Shape 37"/>
          <p:cNvSpPr/>
          <p:nvPr/>
        </p:nvSpPr>
        <p:spPr>
          <a:xfrm>
            <a:off x="457200" y="3447288"/>
            <a:ext cx="8229600" cy="0"/>
          </a:xfrm>
          <a:prstGeom prst="line">
            <a:avLst/>
          </a:prstGeom>
          <a:noFill/>
          <a:ln w="12700">
            <a:solidFill>
              <a:srgbClr val="E5E7EB"/>
            </a:solidFill>
            <a:prstDash val="solid"/>
          </a:ln>
        </p:spPr>
        <p:txBody>
          <a:bodyPr/>
          <a:lstStyle/>
          <a:p>
            <a:endParaRPr lang="en-US"/>
          </a:p>
        </p:txBody>
      </p:sp>
      <p:sp>
        <p:nvSpPr>
          <p:cNvPr id="40" name="Shape 38"/>
          <p:cNvSpPr/>
          <p:nvPr/>
        </p:nvSpPr>
        <p:spPr>
          <a:xfrm>
            <a:off x="320040" y="3538728"/>
            <a:ext cx="347472" cy="347472"/>
          </a:xfrm>
          <a:prstGeom prst="rect">
            <a:avLst/>
          </a:prstGeom>
          <a:solidFill>
            <a:srgbClr val="F47920"/>
          </a:solidFill>
          <a:ln w="12700">
            <a:solidFill>
              <a:srgbClr val="F47920"/>
            </a:solidFill>
            <a:prstDash val="solid"/>
          </a:ln>
        </p:spPr>
        <p:txBody>
          <a:bodyPr/>
          <a:lstStyle/>
          <a:p>
            <a:endParaRPr lang="en-US"/>
          </a:p>
        </p:txBody>
      </p:sp>
      <p:sp>
        <p:nvSpPr>
          <p:cNvPr id="41" name="Text 39"/>
          <p:cNvSpPr/>
          <p:nvPr/>
        </p:nvSpPr>
        <p:spPr>
          <a:xfrm>
            <a:off x="320040" y="3538728"/>
            <a:ext cx="347472" cy="347472"/>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42" name="Text 40"/>
          <p:cNvSpPr/>
          <p:nvPr/>
        </p:nvSpPr>
        <p:spPr>
          <a:xfrm>
            <a:off x="777240" y="3557016"/>
            <a:ext cx="2377440" cy="274320"/>
          </a:xfrm>
          <a:prstGeom prst="rect">
            <a:avLst/>
          </a:prstGeom>
          <a:noFill/>
          <a:ln/>
        </p:spPr>
        <p:txBody>
          <a:bodyPr wrap="square" lIns="0" tIns="0" rIns="0" bIns="0" rtlCol="0" anchor="ctr"/>
          <a:lstStyle/>
          <a:p>
            <a:pPr marL="0" indent="0">
              <a:buNone/>
            </a:pPr>
            <a:r>
              <a:rPr lang="en-US" sz="1100" b="1" dirty="0">
                <a:solidFill>
                  <a:srgbClr val="1A3F6F"/>
                </a:solidFill>
                <a:latin typeface="Calibri" pitchFamily="34" charset="0"/>
                <a:ea typeface="Calibri" pitchFamily="34" charset="-122"/>
                <a:cs typeface="Calibri" pitchFamily="34" charset="-120"/>
              </a:rPr>
              <a:t>Vendor Data Privacy Agreement</a:t>
            </a:r>
            <a:endParaRPr lang="en-US" sz="1100" dirty="0"/>
          </a:p>
        </p:txBody>
      </p:sp>
      <p:sp>
        <p:nvSpPr>
          <p:cNvPr id="43" name="Text 41"/>
          <p:cNvSpPr/>
          <p:nvPr/>
        </p:nvSpPr>
        <p:spPr>
          <a:xfrm>
            <a:off x="3246120" y="3547872"/>
            <a:ext cx="5577840" cy="329184"/>
          </a:xfrm>
          <a:prstGeom prst="rect">
            <a:avLst/>
          </a:prstGeom>
          <a:noFill/>
          <a:ln/>
        </p:spPr>
        <p:txBody>
          <a:bodyPr wrap="square" rtlCol="0" anchor="ctr"/>
          <a:lstStyle/>
          <a:p>
            <a:pPr marL="0" indent="0">
              <a:buNone/>
            </a:pPr>
            <a:r>
              <a:rPr lang="en-US" sz="1000" dirty="0">
                <a:solidFill>
                  <a:srgbClr val="4A4A4A"/>
                </a:solidFill>
                <a:latin typeface="Calibri" pitchFamily="34" charset="0"/>
                <a:ea typeface="Calibri" pitchFamily="34" charset="-122"/>
                <a:cs typeface="Calibri" pitchFamily="34" charset="-120"/>
              </a:rPr>
              <a:t>A model contract for any vendor who handles participant data on your behalf. Flows down all required security controls.</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YOUR RESOURCES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When Your Vendors Handle Participant Data</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15568"/>
            <a:ext cx="8412480" cy="64008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If a vendor, contractor, or software provider touches participant data on your behalf, you are still responsible for how they handle it. The Addendum requires you to bind them to the same protections in writing. We've built a ready-to-use agreement to make that straightforward.</a:t>
            </a:r>
            <a:endParaRPr lang="en-US" sz="1300" dirty="0"/>
          </a:p>
        </p:txBody>
      </p:sp>
      <p:sp>
        <p:nvSpPr>
          <p:cNvPr id="6" name="Shape 4"/>
          <p:cNvSpPr/>
          <p:nvPr/>
        </p:nvSpPr>
        <p:spPr>
          <a:xfrm>
            <a:off x="320040" y="1828800"/>
            <a:ext cx="4069080" cy="2935223"/>
          </a:xfrm>
          <a:prstGeom prst="rect">
            <a:avLst/>
          </a:prstGeom>
          <a:solidFill>
            <a:srgbClr val="D6E0EE"/>
          </a:solidFill>
          <a:ln w="12700">
            <a:solidFill>
              <a:srgbClr val="1A3F6F"/>
            </a:solidFill>
            <a:prstDash val="solid"/>
          </a:ln>
        </p:spPr>
        <p:txBody>
          <a:bodyPr/>
          <a:lstStyle/>
          <a:p>
            <a:endParaRPr lang="en-US"/>
          </a:p>
        </p:txBody>
      </p:sp>
      <p:sp>
        <p:nvSpPr>
          <p:cNvPr id="7" name="Shape 5"/>
          <p:cNvSpPr/>
          <p:nvPr/>
        </p:nvSpPr>
        <p:spPr>
          <a:xfrm>
            <a:off x="320040" y="1828800"/>
            <a:ext cx="4069080" cy="365760"/>
          </a:xfrm>
          <a:prstGeom prst="rect">
            <a:avLst/>
          </a:prstGeom>
          <a:solidFill>
            <a:srgbClr val="1A3F6F"/>
          </a:solidFill>
          <a:ln w="12700">
            <a:solidFill>
              <a:srgbClr val="1A3F6F"/>
            </a:solidFill>
            <a:prstDash val="solid"/>
          </a:ln>
        </p:spPr>
        <p:txBody>
          <a:bodyPr/>
          <a:lstStyle/>
          <a:p>
            <a:endParaRPr lang="en-US"/>
          </a:p>
        </p:txBody>
      </p:sp>
      <p:sp>
        <p:nvSpPr>
          <p:cNvPr id="8" name="Text 6"/>
          <p:cNvSpPr/>
          <p:nvPr/>
        </p:nvSpPr>
        <p:spPr>
          <a:xfrm>
            <a:off x="457200" y="1874520"/>
            <a:ext cx="384048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WHEN TO USE THIS AGREEMENT</a:t>
            </a:r>
            <a:endParaRPr lang="en-US" sz="1000" dirty="0"/>
          </a:p>
        </p:txBody>
      </p:sp>
      <p:sp>
        <p:nvSpPr>
          <p:cNvPr id="9" name="Text 7"/>
          <p:cNvSpPr/>
          <p:nvPr/>
        </p:nvSpPr>
        <p:spPr>
          <a:xfrm>
            <a:off x="457200" y="2267712"/>
            <a:ext cx="3840480" cy="438912"/>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 software vendor hosts your case management system or participant database</a:t>
            </a:r>
            <a:endParaRPr lang="en-US" sz="1200" dirty="0"/>
          </a:p>
        </p:txBody>
      </p:sp>
      <p:sp>
        <p:nvSpPr>
          <p:cNvPr id="10" name="Text 8"/>
          <p:cNvSpPr/>
          <p:nvPr/>
        </p:nvSpPr>
        <p:spPr>
          <a:xfrm>
            <a:off x="457200" y="2770632"/>
            <a:ext cx="3840480" cy="438912"/>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 consultant or contractor accesses participant records as part of their work</a:t>
            </a:r>
            <a:endParaRPr lang="en-US" sz="1200" dirty="0"/>
          </a:p>
        </p:txBody>
      </p:sp>
      <p:sp>
        <p:nvSpPr>
          <p:cNvPr id="11" name="Text 9"/>
          <p:cNvSpPr/>
          <p:nvPr/>
        </p:nvSpPr>
        <p:spPr>
          <a:xfrm>
            <a:off x="457200" y="3273552"/>
            <a:ext cx="3840480" cy="438912"/>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 cloud service stores files that contain participant information</a:t>
            </a:r>
            <a:endParaRPr lang="en-US" sz="1200" dirty="0"/>
          </a:p>
        </p:txBody>
      </p:sp>
      <p:sp>
        <p:nvSpPr>
          <p:cNvPr id="12" name="Text 10"/>
          <p:cNvSpPr/>
          <p:nvPr/>
        </p:nvSpPr>
        <p:spPr>
          <a:xfrm>
            <a:off x="457200" y="3776472"/>
            <a:ext cx="3840480" cy="438912"/>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An IT support provider can access systems where PII is stored</a:t>
            </a:r>
            <a:endParaRPr lang="en-US" sz="1200" dirty="0"/>
          </a:p>
        </p:txBody>
      </p:sp>
      <p:sp>
        <p:nvSpPr>
          <p:cNvPr id="13" name="Text 11"/>
          <p:cNvSpPr/>
          <p:nvPr/>
        </p:nvSpPr>
        <p:spPr>
          <a:xfrm>
            <a:off x="457200" y="4279392"/>
            <a:ext cx="3840480" cy="438912"/>
          </a:xfrm>
          <a:prstGeom prst="rect">
            <a:avLst/>
          </a:prstGeom>
          <a:noFill/>
          <a:ln/>
        </p:spPr>
        <p:txBody>
          <a:bodyPr wrap="square" rtlCol="0" anchor="ctr"/>
          <a:lstStyle/>
          <a:p>
            <a:pPr marL="0" indent="0">
              <a:buNone/>
            </a:pPr>
            <a:r>
              <a:rPr lang="en-US" sz="1200" b="1" dirty="0">
                <a:solidFill>
                  <a:srgbClr val="F47920"/>
                </a:solidFill>
                <a:latin typeface="Calibri" pitchFamily="34" charset="0"/>
                <a:ea typeface="Calibri" pitchFamily="34" charset="-122"/>
                <a:cs typeface="Calibri" pitchFamily="34" charset="-120"/>
              </a:rPr>
              <a:t>▸  </a:t>
            </a:r>
            <a:r>
              <a:rPr lang="en-US" sz="1200" dirty="0">
                <a:solidFill>
                  <a:srgbClr val="4A4A4A"/>
                </a:solidFill>
                <a:latin typeface="Calibri" pitchFamily="34" charset="0"/>
                <a:ea typeface="Calibri" pitchFamily="34" charset="-122"/>
                <a:cs typeface="Calibri" pitchFamily="34" charset="-120"/>
              </a:rPr>
              <a:t>Any third party who could see, touch, or transmit participant data</a:t>
            </a:r>
            <a:endParaRPr lang="en-US" sz="1200" dirty="0"/>
          </a:p>
        </p:txBody>
      </p:sp>
      <p:sp>
        <p:nvSpPr>
          <p:cNvPr id="14" name="Shape 12"/>
          <p:cNvSpPr/>
          <p:nvPr/>
        </p:nvSpPr>
        <p:spPr>
          <a:xfrm>
            <a:off x="4663440" y="1828800"/>
            <a:ext cx="4160520" cy="2935223"/>
          </a:xfrm>
          <a:prstGeom prst="rect">
            <a:avLst/>
          </a:prstGeom>
          <a:solidFill>
            <a:srgbClr val="F4F4F6"/>
          </a:solidFill>
          <a:ln w="12700">
            <a:solidFill>
              <a:srgbClr val="DDDDDD"/>
            </a:solidFill>
            <a:prstDash val="solid"/>
          </a:ln>
        </p:spPr>
        <p:txBody>
          <a:bodyPr/>
          <a:lstStyle/>
          <a:p>
            <a:endParaRPr lang="en-US"/>
          </a:p>
        </p:txBody>
      </p:sp>
      <p:sp>
        <p:nvSpPr>
          <p:cNvPr id="15" name="Shape 13"/>
          <p:cNvSpPr/>
          <p:nvPr/>
        </p:nvSpPr>
        <p:spPr>
          <a:xfrm>
            <a:off x="4663440" y="1828800"/>
            <a:ext cx="4160520" cy="365760"/>
          </a:xfrm>
          <a:prstGeom prst="rect">
            <a:avLst/>
          </a:prstGeom>
          <a:solidFill>
            <a:srgbClr val="F47920"/>
          </a:solidFill>
          <a:ln w="12700">
            <a:solidFill>
              <a:srgbClr val="F47920"/>
            </a:solidFill>
            <a:prstDash val="solid"/>
          </a:ln>
        </p:spPr>
        <p:txBody>
          <a:bodyPr/>
          <a:lstStyle/>
          <a:p>
            <a:endParaRPr lang="en-US"/>
          </a:p>
        </p:txBody>
      </p:sp>
      <p:sp>
        <p:nvSpPr>
          <p:cNvPr id="16" name="Text 14"/>
          <p:cNvSpPr/>
          <p:nvPr/>
        </p:nvSpPr>
        <p:spPr>
          <a:xfrm>
            <a:off x="4800600" y="1874520"/>
            <a:ext cx="3931920" cy="256032"/>
          </a:xfrm>
          <a:prstGeom prst="rect">
            <a:avLst/>
          </a:prstGeom>
          <a:noFill/>
          <a:ln/>
        </p:spPr>
        <p:txBody>
          <a:bodyPr wrap="square" rtlCol="0" anchor="ctr"/>
          <a:lstStyle/>
          <a:p>
            <a:pPr marL="0" indent="0">
              <a:buNone/>
            </a:pPr>
            <a:r>
              <a:rPr lang="en-US" sz="1000" b="1" kern="0" spc="100" dirty="0">
                <a:solidFill>
                  <a:srgbClr val="FFFFFF"/>
                </a:solidFill>
                <a:latin typeface="Calibri" pitchFamily="34" charset="0"/>
                <a:ea typeface="Calibri" pitchFamily="34" charset="-122"/>
                <a:cs typeface="Calibri" pitchFamily="34" charset="-120"/>
              </a:rPr>
              <a:t>WHAT THE AGREEMENT COVERS</a:t>
            </a:r>
            <a:endParaRPr lang="en-US" sz="1000" dirty="0"/>
          </a:p>
        </p:txBody>
      </p:sp>
      <p:sp>
        <p:nvSpPr>
          <p:cNvPr id="17" name="Text 15"/>
          <p:cNvSpPr/>
          <p:nvPr/>
        </p:nvSpPr>
        <p:spPr>
          <a:xfrm>
            <a:off x="4800600" y="2267712"/>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Data ownership: </a:t>
            </a:r>
            <a:r>
              <a:rPr lang="en-US" sz="1100" dirty="0">
                <a:solidFill>
                  <a:srgbClr val="4A4A4A"/>
                </a:solidFill>
                <a:latin typeface="Calibri" pitchFamily="34" charset="0"/>
                <a:ea typeface="Calibri" pitchFamily="34" charset="-122"/>
                <a:cs typeface="Calibri" pitchFamily="34" charset="-120"/>
              </a:rPr>
              <a:t>Participant data stays yours, not the vendor's</a:t>
            </a:r>
            <a:endParaRPr lang="en-US" sz="1200" dirty="0"/>
          </a:p>
        </p:txBody>
      </p:sp>
      <p:sp>
        <p:nvSpPr>
          <p:cNvPr id="18" name="Text 16"/>
          <p:cNvSpPr/>
          <p:nvPr/>
        </p:nvSpPr>
        <p:spPr>
          <a:xfrm>
            <a:off x="4800600" y="2706624"/>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All 13 security controls: </a:t>
            </a:r>
            <a:r>
              <a:rPr lang="en-US" sz="1100" dirty="0">
                <a:solidFill>
                  <a:srgbClr val="4A4A4A"/>
                </a:solidFill>
                <a:latin typeface="Calibri" pitchFamily="34" charset="0"/>
                <a:ea typeface="Calibri" pitchFamily="34" charset="-122"/>
                <a:cs typeface="Calibri" pitchFamily="34" charset="-120"/>
              </a:rPr>
              <a:t>Flows down M1 through M13 to the vendor</a:t>
            </a:r>
            <a:endParaRPr lang="en-US" sz="1200" dirty="0"/>
          </a:p>
        </p:txBody>
      </p:sp>
      <p:sp>
        <p:nvSpPr>
          <p:cNvPr id="19" name="Text 17"/>
          <p:cNvSpPr/>
          <p:nvPr/>
        </p:nvSpPr>
        <p:spPr>
          <a:xfrm>
            <a:off x="4800600" y="3145536"/>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Breach notification: </a:t>
            </a:r>
            <a:r>
              <a:rPr lang="en-US" sz="1100" dirty="0">
                <a:solidFill>
                  <a:srgbClr val="4A4A4A"/>
                </a:solidFill>
                <a:latin typeface="Calibri" pitchFamily="34" charset="0"/>
                <a:ea typeface="Calibri" pitchFamily="34" charset="-122"/>
                <a:cs typeface="Calibri" pitchFamily="34" charset="-120"/>
              </a:rPr>
              <a:t>Vendor must notify you within 48 hours</a:t>
            </a:r>
            <a:endParaRPr lang="en-US" sz="1200" dirty="0"/>
          </a:p>
        </p:txBody>
      </p:sp>
      <p:sp>
        <p:nvSpPr>
          <p:cNvPr id="20" name="Text 18"/>
          <p:cNvSpPr/>
          <p:nvPr/>
        </p:nvSpPr>
        <p:spPr>
          <a:xfrm>
            <a:off x="4800600" y="3584448"/>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Data return and disposal: </a:t>
            </a:r>
            <a:r>
              <a:rPr lang="en-US" sz="1100" dirty="0">
                <a:solidFill>
                  <a:srgbClr val="4A4A4A"/>
                </a:solidFill>
                <a:latin typeface="Calibri" pitchFamily="34" charset="0"/>
                <a:ea typeface="Calibri" pitchFamily="34" charset="-122"/>
                <a:cs typeface="Calibri" pitchFamily="34" charset="-120"/>
              </a:rPr>
              <a:t>When the contract ends, data comes back or is securely destroyed</a:t>
            </a:r>
            <a:endParaRPr lang="en-US" sz="1200" dirty="0"/>
          </a:p>
        </p:txBody>
      </p:sp>
      <p:sp>
        <p:nvSpPr>
          <p:cNvPr id="21" name="Text 19"/>
          <p:cNvSpPr/>
          <p:nvPr/>
        </p:nvSpPr>
        <p:spPr>
          <a:xfrm>
            <a:off x="4800600" y="4023360"/>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Audit rights: </a:t>
            </a:r>
            <a:r>
              <a:rPr lang="en-US" sz="1100" dirty="0">
                <a:solidFill>
                  <a:srgbClr val="4A4A4A"/>
                </a:solidFill>
                <a:latin typeface="Calibri" pitchFamily="34" charset="0"/>
                <a:ea typeface="Calibri" pitchFamily="34" charset="-122"/>
                <a:cs typeface="Calibri" pitchFamily="34" charset="-120"/>
              </a:rPr>
              <a:t>You can ask for a compliance certification annually</a:t>
            </a:r>
            <a:endParaRPr lang="en-US" sz="1200" dirty="0"/>
          </a:p>
        </p:txBody>
      </p:sp>
      <p:sp>
        <p:nvSpPr>
          <p:cNvPr id="22" name="Text 20"/>
          <p:cNvSpPr/>
          <p:nvPr/>
        </p:nvSpPr>
        <p:spPr>
          <a:xfrm>
            <a:off x="4800600" y="4462272"/>
            <a:ext cx="3931920" cy="384048"/>
          </a:xfrm>
          <a:prstGeom prst="rect">
            <a:avLst/>
          </a:prstGeom>
          <a:noFill/>
          <a:ln/>
        </p:spPr>
        <p:txBody>
          <a:bodyPr wrap="square"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Exhibit A: </a:t>
            </a:r>
            <a:r>
              <a:rPr lang="en-US" sz="1100" dirty="0">
                <a:solidFill>
                  <a:srgbClr val="4A4A4A"/>
                </a:solidFill>
                <a:latin typeface="Calibri" pitchFamily="34" charset="0"/>
                <a:ea typeface="Calibri" pitchFamily="34" charset="-122"/>
                <a:cs typeface="Calibri" pitchFamily="34" charset="-120"/>
              </a:rPr>
              <a:t>A checklist of exactly what PII is shared and why</a:t>
            </a:r>
            <a:endParaRPr lang="en-US" sz="1200" dirty="0"/>
          </a:p>
        </p:txBody>
      </p:sp>
      <p:sp>
        <p:nvSpPr>
          <p:cNvPr id="23" name="Shape 21"/>
          <p:cNvSpPr/>
          <p:nvPr/>
        </p:nvSpPr>
        <p:spPr>
          <a:xfrm>
            <a:off x="320040" y="4809743"/>
            <a:ext cx="8503920" cy="333757"/>
          </a:xfrm>
          <a:prstGeom prst="rect">
            <a:avLst/>
          </a:prstGeom>
          <a:solidFill>
            <a:srgbClr val="FDE9D9"/>
          </a:solidFill>
          <a:ln w="12700">
            <a:solidFill>
              <a:srgbClr val="FDE9D9"/>
            </a:solidFill>
            <a:prstDash val="solid"/>
          </a:ln>
        </p:spPr>
        <p:txBody>
          <a:bodyPr/>
          <a:lstStyle/>
          <a:p>
            <a:endParaRPr lang="en-US"/>
          </a:p>
        </p:txBody>
      </p:sp>
      <p:sp>
        <p:nvSpPr>
          <p:cNvPr id="24" name="Text 22"/>
          <p:cNvSpPr/>
          <p:nvPr/>
        </p:nvSpPr>
        <p:spPr>
          <a:xfrm>
            <a:off x="411480" y="4818887"/>
            <a:ext cx="8321040" cy="324613"/>
          </a:xfrm>
          <a:prstGeom prst="rect">
            <a:avLst/>
          </a:prstGeom>
          <a:noFill/>
          <a:ln/>
        </p:spPr>
        <p:txBody>
          <a:bodyPr wrap="square" rtlCol="0" anchor="ctr"/>
          <a:lstStyle/>
          <a:p>
            <a:pPr marL="0" indent="0">
              <a:buNone/>
            </a:pPr>
            <a:r>
              <a:rPr lang="en-US" sz="1000" dirty="0">
                <a:solidFill>
                  <a:srgbClr val="8B4000"/>
                </a:solidFill>
                <a:latin typeface="Calibri" pitchFamily="34" charset="0"/>
                <a:ea typeface="Calibri" pitchFamily="34" charset="-122"/>
                <a:cs typeface="Calibri" pitchFamily="34" charset="-120"/>
              </a:rPr>
              <a:t>You do not need to be a lawyer to use this template. Fill in your organization's information and the vendor's details, review it together, and sign. If the engagement involves sensitive data or complex services, have it reviewed by counsel.</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YOUR RESOURCES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How to Reach Us: Three Paths</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2697480" cy="379476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6" name="Shape 4"/>
          <p:cNvSpPr/>
          <p:nvPr/>
        </p:nvSpPr>
        <p:spPr>
          <a:xfrm>
            <a:off x="320040" y="1115568"/>
            <a:ext cx="2697480" cy="384048"/>
          </a:xfrm>
          <a:prstGeom prst="rect">
            <a:avLst/>
          </a:prstGeom>
          <a:solidFill>
            <a:srgbClr val="1A3F6F"/>
          </a:solidFill>
          <a:ln w="12700">
            <a:solidFill>
              <a:srgbClr val="1A3F6F"/>
            </a:solidFill>
            <a:prstDash val="solid"/>
          </a:ln>
        </p:spPr>
        <p:txBody>
          <a:bodyPr/>
          <a:lstStyle/>
          <a:p>
            <a:endParaRPr lang="en-US"/>
          </a:p>
        </p:txBody>
      </p:sp>
      <p:sp>
        <p:nvSpPr>
          <p:cNvPr id="7" name="Text 5"/>
          <p:cNvSpPr/>
          <p:nvPr/>
        </p:nvSpPr>
        <p:spPr>
          <a:xfrm>
            <a:off x="411480" y="1161288"/>
            <a:ext cx="2514600" cy="274320"/>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Compliance Questions</a:t>
            </a:r>
            <a:endParaRPr lang="en-US" sz="1200" dirty="0"/>
          </a:p>
        </p:txBody>
      </p:sp>
      <p:sp>
        <p:nvSpPr>
          <p:cNvPr id="8" name="Text 6"/>
          <p:cNvSpPr/>
          <p:nvPr/>
        </p:nvSpPr>
        <p:spPr>
          <a:xfrm>
            <a:off x="429768" y="1572768"/>
            <a:ext cx="2487168" cy="246888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"How do I set up MFA?"</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"What counts as PII?"</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"How do I fill out the self-assessment?"</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Route these through your KHA program manager or email KHA Data Systems. No question is too basic. This is what the support is for.</a:t>
            </a:r>
            <a:endParaRPr lang="en-US" sz="1100" dirty="0"/>
          </a:p>
        </p:txBody>
      </p:sp>
      <p:sp>
        <p:nvSpPr>
          <p:cNvPr id="9" name="Shape 7"/>
          <p:cNvSpPr/>
          <p:nvPr/>
        </p:nvSpPr>
        <p:spPr>
          <a:xfrm>
            <a:off x="365760" y="4347972"/>
            <a:ext cx="2697480" cy="521208"/>
          </a:xfrm>
          <a:prstGeom prst="rect">
            <a:avLst/>
          </a:prstGeom>
          <a:solidFill>
            <a:srgbClr val="F4F4F6"/>
          </a:solidFill>
          <a:ln w="12700">
            <a:solidFill>
              <a:srgbClr val="DDDDDD"/>
            </a:solidFill>
            <a:prstDash val="solid"/>
          </a:ln>
        </p:spPr>
        <p:txBody>
          <a:bodyPr/>
          <a:lstStyle/>
          <a:p>
            <a:endParaRPr lang="en-US"/>
          </a:p>
        </p:txBody>
      </p:sp>
      <p:sp>
        <p:nvSpPr>
          <p:cNvPr id="10" name="Text 8"/>
          <p:cNvSpPr/>
          <p:nvPr/>
        </p:nvSpPr>
        <p:spPr>
          <a:xfrm>
            <a:off x="411480" y="4407408"/>
            <a:ext cx="2514600" cy="438912"/>
          </a:xfrm>
          <a:prstGeom prst="rect">
            <a:avLst/>
          </a:prstGeom>
          <a:noFill/>
          <a:ln/>
        </p:spPr>
        <p:txBody>
          <a:bodyPr wrap="square" rtlCol="0" anchor="ctr"/>
          <a:lstStyle/>
          <a:p>
            <a:pPr marL="0" indent="0" algn="ctr">
              <a:buNone/>
            </a:pPr>
            <a:r>
              <a:rPr lang="en-US" sz="1000" b="1" dirty="0">
                <a:solidFill>
                  <a:srgbClr val="1A3F6F"/>
                </a:solidFill>
                <a:latin typeface="Calibri" pitchFamily="34" charset="0"/>
                <a:cs typeface="Calibri" pitchFamily="34" charset="-120"/>
              </a:rPr>
              <a:t>KHA Data Systems </a:t>
            </a:r>
            <a:r>
              <a:rPr lang="en-US" sz="1000" b="1" dirty="0">
                <a:solidFill>
                  <a:srgbClr val="1A3F6F"/>
                </a:solidFill>
                <a:latin typeface="Calibri" pitchFamily="34" charset="0"/>
                <a:cs typeface="Calibri" pitchFamily="34" charset="-120"/>
                <a:hlinkClick r:id="rId3"/>
              </a:rPr>
              <a:t>dstkha@coj.net</a:t>
            </a:r>
            <a:br>
              <a:rPr lang="en-US" sz="1000" b="1" dirty="0">
                <a:solidFill>
                  <a:srgbClr val="1A3F6F"/>
                </a:solidFill>
                <a:latin typeface="Calibri" pitchFamily="34" charset="0"/>
                <a:cs typeface="Calibri" pitchFamily="34" charset="-120"/>
              </a:rPr>
            </a:br>
            <a:r>
              <a:rPr lang="en-US" sz="1000" b="1" dirty="0">
                <a:solidFill>
                  <a:srgbClr val="1A3F6F"/>
                </a:solidFill>
                <a:latin typeface="Calibri" pitchFamily="34" charset="0"/>
                <a:cs typeface="Calibri" pitchFamily="34" charset="-120"/>
              </a:rPr>
              <a:t>or KHA Contract Manager</a:t>
            </a:r>
            <a:endParaRPr lang="en-US" sz="1000" dirty="0"/>
          </a:p>
        </p:txBody>
      </p:sp>
      <p:sp>
        <p:nvSpPr>
          <p:cNvPr id="11" name="Shape 9"/>
          <p:cNvSpPr/>
          <p:nvPr/>
        </p:nvSpPr>
        <p:spPr>
          <a:xfrm>
            <a:off x="3218688" y="1115568"/>
            <a:ext cx="2697480" cy="379476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2" name="Shape 10"/>
          <p:cNvSpPr/>
          <p:nvPr/>
        </p:nvSpPr>
        <p:spPr>
          <a:xfrm>
            <a:off x="3218688" y="1115568"/>
            <a:ext cx="2697480" cy="384048"/>
          </a:xfrm>
          <a:prstGeom prst="rect">
            <a:avLst/>
          </a:prstGeom>
          <a:solidFill>
            <a:srgbClr val="F47920"/>
          </a:solidFill>
          <a:ln w="12700">
            <a:solidFill>
              <a:srgbClr val="F47920"/>
            </a:solidFill>
            <a:prstDash val="solid"/>
          </a:ln>
        </p:spPr>
        <p:txBody>
          <a:bodyPr/>
          <a:lstStyle/>
          <a:p>
            <a:endParaRPr lang="en-US"/>
          </a:p>
        </p:txBody>
      </p:sp>
      <p:sp>
        <p:nvSpPr>
          <p:cNvPr id="13" name="Text 11"/>
          <p:cNvSpPr/>
          <p:nvPr/>
        </p:nvSpPr>
        <p:spPr>
          <a:xfrm>
            <a:off x="3310128" y="1161288"/>
            <a:ext cx="2514600" cy="274320"/>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Security Breach</a:t>
            </a:r>
            <a:endParaRPr lang="en-US" sz="1200" dirty="0"/>
          </a:p>
        </p:txBody>
      </p:sp>
      <p:sp>
        <p:nvSpPr>
          <p:cNvPr id="14" name="Text 12"/>
          <p:cNvSpPr/>
          <p:nvPr/>
        </p:nvSpPr>
        <p:spPr>
          <a:xfrm>
            <a:off x="3328416" y="1572768"/>
            <a:ext cx="2487168" cy="246888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Something happened. Data may be exposed. A device is missing. An account was compromised.</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Notify KHA within 48 hours.</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Email: KHADataSecure@coj.net (read receipt)</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CC your program manager</a:t>
            </a: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Phone: 904-255-4410</a:t>
            </a:r>
            <a:endParaRPr lang="en-US" sz="1100" dirty="0"/>
          </a:p>
        </p:txBody>
      </p:sp>
      <p:sp>
        <p:nvSpPr>
          <p:cNvPr id="15" name="Shape 13"/>
          <p:cNvSpPr/>
          <p:nvPr/>
        </p:nvSpPr>
        <p:spPr>
          <a:xfrm>
            <a:off x="3218688" y="4370832"/>
            <a:ext cx="2697480" cy="521208"/>
          </a:xfrm>
          <a:prstGeom prst="rect">
            <a:avLst/>
          </a:prstGeom>
          <a:solidFill>
            <a:srgbClr val="F4F4F6"/>
          </a:solidFill>
          <a:ln w="12700">
            <a:solidFill>
              <a:srgbClr val="DDDDDD"/>
            </a:solidFill>
            <a:prstDash val="solid"/>
          </a:ln>
        </p:spPr>
        <p:txBody>
          <a:bodyPr/>
          <a:lstStyle/>
          <a:p>
            <a:endParaRPr lang="en-US"/>
          </a:p>
        </p:txBody>
      </p:sp>
      <p:sp>
        <p:nvSpPr>
          <p:cNvPr id="16" name="Text 14"/>
          <p:cNvSpPr/>
          <p:nvPr/>
        </p:nvSpPr>
        <p:spPr>
          <a:xfrm>
            <a:off x="3310128" y="4407408"/>
            <a:ext cx="2514600" cy="438912"/>
          </a:xfrm>
          <a:prstGeom prst="rect">
            <a:avLst/>
          </a:prstGeom>
          <a:noFill/>
          <a:ln/>
        </p:spPr>
        <p:txBody>
          <a:bodyPr wrap="square" rtlCol="0" anchor="ctr"/>
          <a:lstStyle/>
          <a:p>
            <a:pPr marL="0" indent="0" algn="ctr">
              <a:buNone/>
            </a:pPr>
            <a:r>
              <a:rPr lang="en-US" sz="1000" b="1" dirty="0">
                <a:solidFill>
                  <a:srgbClr val="1A3F6F"/>
                </a:solidFill>
                <a:latin typeface="Calibri" pitchFamily="34" charset="0"/>
                <a:ea typeface="Calibri" pitchFamily="34" charset="-122"/>
                <a:cs typeface="Calibri" pitchFamily="34" charset="-120"/>
              </a:rPr>
              <a:t>KHADataSecure</a:t>
            </a:r>
            <a:endParaRPr lang="en-US" sz="1000" dirty="0"/>
          </a:p>
          <a:p>
            <a:pPr marL="0" indent="0" algn="ctr">
              <a:buNone/>
            </a:pPr>
            <a:r>
              <a:rPr lang="en-US" sz="1000" b="1" dirty="0">
                <a:solidFill>
                  <a:srgbClr val="1A3F6F"/>
                </a:solidFill>
                <a:latin typeface="Calibri" pitchFamily="34" charset="0"/>
                <a:ea typeface="Calibri" pitchFamily="34" charset="-122"/>
                <a:cs typeface="Calibri" pitchFamily="34" charset="-120"/>
              </a:rPr>
              <a:t>@coj.net</a:t>
            </a:r>
            <a:endParaRPr lang="en-US" sz="1000" dirty="0"/>
          </a:p>
        </p:txBody>
      </p:sp>
      <p:sp>
        <p:nvSpPr>
          <p:cNvPr id="17" name="Shape 15"/>
          <p:cNvSpPr/>
          <p:nvPr/>
        </p:nvSpPr>
        <p:spPr>
          <a:xfrm>
            <a:off x="6117336" y="1115568"/>
            <a:ext cx="2697480" cy="379476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8" name="Shape 16"/>
          <p:cNvSpPr/>
          <p:nvPr/>
        </p:nvSpPr>
        <p:spPr>
          <a:xfrm>
            <a:off x="6117336" y="1115568"/>
            <a:ext cx="2697480" cy="384048"/>
          </a:xfrm>
          <a:prstGeom prst="rect">
            <a:avLst/>
          </a:prstGeom>
          <a:solidFill>
            <a:srgbClr val="5B6B8A"/>
          </a:solidFill>
          <a:ln w="12700">
            <a:solidFill>
              <a:srgbClr val="5B6B8A"/>
            </a:solidFill>
            <a:prstDash val="solid"/>
          </a:ln>
        </p:spPr>
        <p:txBody>
          <a:bodyPr/>
          <a:lstStyle/>
          <a:p>
            <a:endParaRPr lang="en-US"/>
          </a:p>
        </p:txBody>
      </p:sp>
      <p:sp>
        <p:nvSpPr>
          <p:cNvPr id="19" name="Text 17"/>
          <p:cNvSpPr/>
          <p:nvPr/>
        </p:nvSpPr>
        <p:spPr>
          <a:xfrm>
            <a:off x="6208776" y="1161288"/>
            <a:ext cx="2514600" cy="274320"/>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Suspicious Data Request</a:t>
            </a:r>
            <a:endParaRPr lang="en-US" sz="1200" dirty="0"/>
          </a:p>
        </p:txBody>
      </p:sp>
      <p:sp>
        <p:nvSpPr>
          <p:cNvPr id="20" name="Text 18"/>
          <p:cNvSpPr/>
          <p:nvPr/>
        </p:nvSpPr>
        <p:spPr>
          <a:xfrm>
            <a:off x="6227064" y="1572768"/>
            <a:ext cx="2487168" cy="2468880"/>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Someone is asking for participant information. You're not sure if it's legitimate.</a:t>
            </a:r>
            <a:endParaRPr lang="en-US" sz="1100" dirty="0"/>
          </a:p>
          <a:p>
            <a:pPr marL="0" indent="0">
              <a:buNone/>
            </a:pPr>
            <a:endParaRPr lang="en-US" sz="1100" dirty="0"/>
          </a:p>
          <a:p>
            <a:pPr marL="0" indent="0">
              <a:buNone/>
            </a:pPr>
            <a:r>
              <a:rPr lang="en-US" sz="1100" dirty="0">
                <a:solidFill>
                  <a:srgbClr val="4A4A4A"/>
                </a:solidFill>
                <a:latin typeface="Calibri" pitchFamily="34" charset="0"/>
                <a:ea typeface="Calibri" pitchFamily="34" charset="-122"/>
                <a:cs typeface="Calibri" pitchFamily="34" charset="-120"/>
              </a:rPr>
              <a:t>Do not share anything. Contact your KHA program manager first. KHA will help you verify the request and advise on next steps.</a:t>
            </a:r>
            <a:endParaRPr lang="en-US" sz="1100" dirty="0"/>
          </a:p>
        </p:txBody>
      </p:sp>
      <p:sp>
        <p:nvSpPr>
          <p:cNvPr id="21" name="Shape 19"/>
          <p:cNvSpPr/>
          <p:nvPr/>
        </p:nvSpPr>
        <p:spPr>
          <a:xfrm>
            <a:off x="6117336" y="4370832"/>
            <a:ext cx="2697480" cy="521208"/>
          </a:xfrm>
          <a:prstGeom prst="rect">
            <a:avLst/>
          </a:prstGeom>
          <a:solidFill>
            <a:srgbClr val="F4F4F6"/>
          </a:solidFill>
          <a:ln w="12700">
            <a:solidFill>
              <a:srgbClr val="DDDDDD"/>
            </a:solidFill>
            <a:prstDash val="solid"/>
          </a:ln>
        </p:spPr>
        <p:txBody>
          <a:bodyPr/>
          <a:lstStyle/>
          <a:p>
            <a:endParaRPr lang="en-US"/>
          </a:p>
        </p:txBody>
      </p:sp>
      <p:sp>
        <p:nvSpPr>
          <p:cNvPr id="22" name="Text 20"/>
          <p:cNvSpPr/>
          <p:nvPr/>
        </p:nvSpPr>
        <p:spPr>
          <a:xfrm>
            <a:off x="6208776" y="4407408"/>
            <a:ext cx="2514600" cy="438912"/>
          </a:xfrm>
          <a:prstGeom prst="rect">
            <a:avLst/>
          </a:prstGeom>
          <a:noFill/>
          <a:ln/>
        </p:spPr>
        <p:txBody>
          <a:bodyPr wrap="square" rtlCol="0" anchor="ctr"/>
          <a:lstStyle/>
          <a:p>
            <a:pPr algn="ctr"/>
            <a:r>
              <a:rPr lang="en-US" sz="1000" b="1" dirty="0">
                <a:solidFill>
                  <a:srgbClr val="1A3F6F"/>
                </a:solidFill>
                <a:latin typeface="Calibri" pitchFamily="34" charset="0"/>
                <a:cs typeface="Calibri" pitchFamily="34" charset="-120"/>
              </a:rPr>
              <a:t>KHA Data Systems </a:t>
            </a:r>
            <a:r>
              <a:rPr lang="en-US" sz="1000" b="1" dirty="0">
                <a:solidFill>
                  <a:srgbClr val="1A3F6F"/>
                </a:solidFill>
                <a:latin typeface="Calibri" pitchFamily="34" charset="0"/>
                <a:cs typeface="Calibri" pitchFamily="34" charset="-120"/>
                <a:hlinkClick r:id="rId4"/>
              </a:rPr>
              <a:t>dst@coj.net</a:t>
            </a:r>
            <a:br>
              <a:rPr lang="en-US" sz="1000" b="1" dirty="0">
                <a:solidFill>
                  <a:srgbClr val="1A3F6F"/>
                </a:solidFill>
                <a:latin typeface="Calibri" pitchFamily="34" charset="0"/>
                <a:cs typeface="Calibri" pitchFamily="34" charset="-120"/>
              </a:rPr>
            </a:br>
            <a:r>
              <a:rPr lang="en-US" sz="1000" b="1" dirty="0">
                <a:solidFill>
                  <a:srgbClr val="1A3F6F"/>
                </a:solidFill>
                <a:latin typeface="Calibri" pitchFamily="34" charset="0"/>
                <a:cs typeface="Calibri" pitchFamily="34" charset="-120"/>
              </a:rPr>
              <a:t>or KHA Contract Manager</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8">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7</a:t>
            </a:r>
            <a:endParaRPr lang="en-US" sz="1100" dirty="0"/>
          </a:p>
        </p:txBody>
      </p:sp>
      <p:sp>
        <p:nvSpPr>
          <p:cNvPr id="4" name="Text 2"/>
          <p:cNvSpPr/>
          <p:nvPr/>
        </p:nvSpPr>
        <p:spPr>
          <a:xfrm>
            <a:off x="640080" y="1783080"/>
            <a:ext cx="8229600" cy="109728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Your First Steps</a:t>
            </a:r>
            <a:endParaRPr lang="en-US" sz="4400" dirty="0"/>
          </a:p>
        </p:txBody>
      </p:sp>
      <p:sp>
        <p:nvSpPr>
          <p:cNvPr id="5" name="Text 3"/>
          <p:cNvSpPr/>
          <p:nvPr/>
        </p:nvSpPr>
        <p:spPr>
          <a:xfrm>
            <a:off x="640080" y="3017520"/>
            <a:ext cx="8229600" cy="45720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Start with what matters most. Build from there.</a:t>
            </a:r>
            <a:endParaRPr lang="en-US" sz="15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YOUR FIRST STEPS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Six Things in 90 Days</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1556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6" name="Shape 4"/>
          <p:cNvSpPr/>
          <p:nvPr/>
        </p:nvSpPr>
        <p:spPr>
          <a:xfrm>
            <a:off x="320040" y="1115568"/>
            <a:ext cx="502920" cy="1234440"/>
          </a:xfrm>
          <a:prstGeom prst="rect">
            <a:avLst/>
          </a:prstGeom>
          <a:solidFill>
            <a:srgbClr val="1A3F6F"/>
          </a:solidFill>
          <a:ln w="12700">
            <a:solidFill>
              <a:srgbClr val="1A3F6F"/>
            </a:solidFill>
            <a:prstDash val="solid"/>
          </a:ln>
        </p:spPr>
        <p:txBody>
          <a:bodyPr/>
          <a:lstStyle/>
          <a:p>
            <a:endParaRPr lang="en-US"/>
          </a:p>
        </p:txBody>
      </p:sp>
      <p:sp>
        <p:nvSpPr>
          <p:cNvPr id="7" name="Text 5"/>
          <p:cNvSpPr/>
          <p:nvPr/>
        </p:nvSpPr>
        <p:spPr>
          <a:xfrm>
            <a:off x="320040" y="111556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8" name="Shape 6"/>
          <p:cNvSpPr/>
          <p:nvPr/>
        </p:nvSpPr>
        <p:spPr>
          <a:xfrm>
            <a:off x="3566160" y="1170432"/>
            <a:ext cx="841248" cy="237744"/>
          </a:xfrm>
          <a:prstGeom prst="rect">
            <a:avLst/>
          </a:prstGeom>
          <a:solidFill>
            <a:srgbClr val="F4F4F6"/>
          </a:solidFill>
          <a:ln w="12700">
            <a:solidFill>
              <a:srgbClr val="DDDDDD"/>
            </a:solidFill>
            <a:prstDash val="solid"/>
          </a:ln>
        </p:spPr>
        <p:txBody>
          <a:bodyPr/>
          <a:lstStyle/>
          <a:p>
            <a:endParaRPr lang="en-US"/>
          </a:p>
        </p:txBody>
      </p:sp>
      <p:sp>
        <p:nvSpPr>
          <p:cNvPr id="9" name="Text 7"/>
          <p:cNvSpPr/>
          <p:nvPr/>
        </p:nvSpPr>
        <p:spPr>
          <a:xfrm>
            <a:off x="3593592" y="119786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Today</a:t>
            </a:r>
            <a:endParaRPr lang="en-US" sz="800" dirty="0"/>
          </a:p>
        </p:txBody>
      </p:sp>
      <p:sp>
        <p:nvSpPr>
          <p:cNvPr id="10" name="Text 8"/>
          <p:cNvSpPr/>
          <p:nvPr/>
        </p:nvSpPr>
        <p:spPr>
          <a:xfrm>
            <a:off x="941832" y="1207008"/>
            <a:ext cx="2560320" cy="274320"/>
          </a:xfrm>
          <a:prstGeom prst="rect">
            <a:avLst/>
          </a:prstGeom>
          <a:noFill/>
          <a:ln/>
        </p:spPr>
        <p:txBody>
          <a:bodyPr wrap="square" lIns="0" tIns="0" rIns="0" bIns="0" rtlCol="0" anchor="ctr"/>
          <a:lstStyle/>
          <a:p>
            <a:pPr marL="0" indent="0">
              <a:buNone/>
            </a:pPr>
            <a:r>
              <a:rPr lang="en-US" sz="1300" b="1" dirty="0">
                <a:solidFill>
                  <a:srgbClr val="1A3F6F"/>
                </a:solidFill>
                <a:latin typeface="Calibri" pitchFamily="34" charset="0"/>
                <a:ea typeface="Calibri" pitchFamily="34" charset="-122"/>
                <a:cs typeface="Calibri" pitchFamily="34" charset="-120"/>
              </a:rPr>
              <a:t>Name your cybersecurity point person</a:t>
            </a:r>
            <a:endParaRPr lang="en-US" sz="1300" dirty="0"/>
          </a:p>
        </p:txBody>
      </p:sp>
      <p:sp>
        <p:nvSpPr>
          <p:cNvPr id="11" name="Text 9"/>
          <p:cNvSpPr/>
          <p:nvPr/>
        </p:nvSpPr>
        <p:spPr>
          <a:xfrm>
            <a:off x="941832" y="155448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Even if it's you. Tell your staff. Send the name to your KHA Data Systems (SAMIS form).</a:t>
            </a:r>
            <a:endParaRPr lang="en-US" sz="1100" dirty="0"/>
          </a:p>
        </p:txBody>
      </p:sp>
      <p:sp>
        <p:nvSpPr>
          <p:cNvPr id="12" name="Shape 10"/>
          <p:cNvSpPr/>
          <p:nvPr/>
        </p:nvSpPr>
        <p:spPr>
          <a:xfrm>
            <a:off x="4663440" y="111556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3" name="Shape 11"/>
          <p:cNvSpPr/>
          <p:nvPr/>
        </p:nvSpPr>
        <p:spPr>
          <a:xfrm>
            <a:off x="4663440" y="1115568"/>
            <a:ext cx="502920" cy="1234440"/>
          </a:xfrm>
          <a:prstGeom prst="rect">
            <a:avLst/>
          </a:prstGeom>
          <a:solidFill>
            <a:srgbClr val="F47920"/>
          </a:solidFill>
          <a:ln w="12700">
            <a:solidFill>
              <a:srgbClr val="F47920"/>
            </a:solidFill>
            <a:prstDash val="solid"/>
          </a:ln>
        </p:spPr>
        <p:txBody>
          <a:bodyPr/>
          <a:lstStyle/>
          <a:p>
            <a:endParaRPr lang="en-US"/>
          </a:p>
        </p:txBody>
      </p:sp>
      <p:sp>
        <p:nvSpPr>
          <p:cNvPr id="14" name="Text 12"/>
          <p:cNvSpPr/>
          <p:nvPr/>
        </p:nvSpPr>
        <p:spPr>
          <a:xfrm>
            <a:off x="4663440" y="111556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5" name="Shape 13"/>
          <p:cNvSpPr/>
          <p:nvPr/>
        </p:nvSpPr>
        <p:spPr>
          <a:xfrm>
            <a:off x="7909560" y="1170432"/>
            <a:ext cx="841248" cy="237744"/>
          </a:xfrm>
          <a:prstGeom prst="rect">
            <a:avLst/>
          </a:prstGeom>
          <a:solidFill>
            <a:srgbClr val="F4F4F6"/>
          </a:solidFill>
          <a:ln w="12700">
            <a:solidFill>
              <a:srgbClr val="DDDDDD"/>
            </a:solidFill>
            <a:prstDash val="solid"/>
          </a:ln>
        </p:spPr>
        <p:txBody>
          <a:bodyPr/>
          <a:lstStyle/>
          <a:p>
            <a:endParaRPr lang="en-US"/>
          </a:p>
        </p:txBody>
      </p:sp>
      <p:sp>
        <p:nvSpPr>
          <p:cNvPr id="16" name="Text 14"/>
          <p:cNvSpPr/>
          <p:nvPr/>
        </p:nvSpPr>
        <p:spPr>
          <a:xfrm>
            <a:off x="7936992" y="119786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This Week</a:t>
            </a:r>
            <a:endParaRPr lang="en-US" sz="800" dirty="0"/>
          </a:p>
        </p:txBody>
      </p:sp>
      <p:sp>
        <p:nvSpPr>
          <p:cNvPr id="17" name="Text 15"/>
          <p:cNvSpPr/>
          <p:nvPr/>
        </p:nvSpPr>
        <p:spPr>
          <a:xfrm>
            <a:off x="5285232" y="1207008"/>
            <a:ext cx="2560320" cy="274320"/>
          </a:xfrm>
          <a:prstGeom prst="rect">
            <a:avLst/>
          </a:prstGeom>
          <a:noFill/>
          <a:ln/>
        </p:spPr>
        <p:txBody>
          <a:bodyPr wrap="square" lIns="0" tIns="0" rIns="0" bIns="0" rtlCol="0" anchor="ctr"/>
          <a:lstStyle/>
          <a:p>
            <a:pPr marL="0" indent="0">
              <a:buNone/>
            </a:pPr>
            <a:r>
              <a:rPr lang="en-US" sz="1200" b="1" dirty="0">
                <a:solidFill>
                  <a:srgbClr val="1A3F6F"/>
                </a:solidFill>
                <a:latin typeface="Calibri" pitchFamily="34" charset="0"/>
                <a:ea typeface="Calibri" pitchFamily="34" charset="-122"/>
                <a:cs typeface="Calibri" pitchFamily="34" charset="-120"/>
              </a:rPr>
              <a:t>Turn on MFA for your email and sensitive data systems</a:t>
            </a:r>
            <a:endParaRPr lang="en-US" sz="1200" dirty="0"/>
          </a:p>
        </p:txBody>
      </p:sp>
      <p:sp>
        <p:nvSpPr>
          <p:cNvPr id="18" name="Text 16"/>
          <p:cNvSpPr/>
          <p:nvPr/>
        </p:nvSpPr>
        <p:spPr>
          <a:xfrm>
            <a:off x="5285232" y="155448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The single most impactful action you can take. Push notifications with number matching preferred.</a:t>
            </a:r>
            <a:endParaRPr lang="en-US" sz="1100" dirty="0"/>
          </a:p>
        </p:txBody>
      </p:sp>
      <p:sp>
        <p:nvSpPr>
          <p:cNvPr id="19" name="Shape 17"/>
          <p:cNvSpPr/>
          <p:nvPr/>
        </p:nvSpPr>
        <p:spPr>
          <a:xfrm>
            <a:off x="320040" y="244144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20" name="Shape 18"/>
          <p:cNvSpPr/>
          <p:nvPr/>
        </p:nvSpPr>
        <p:spPr>
          <a:xfrm>
            <a:off x="320040" y="2441448"/>
            <a:ext cx="502920" cy="1234440"/>
          </a:xfrm>
          <a:prstGeom prst="rect">
            <a:avLst/>
          </a:prstGeom>
          <a:solidFill>
            <a:srgbClr val="1A3F6F"/>
          </a:solidFill>
          <a:ln w="12700">
            <a:solidFill>
              <a:srgbClr val="1A3F6F"/>
            </a:solidFill>
            <a:prstDash val="solid"/>
          </a:ln>
        </p:spPr>
        <p:txBody>
          <a:bodyPr/>
          <a:lstStyle/>
          <a:p>
            <a:endParaRPr lang="en-US"/>
          </a:p>
        </p:txBody>
      </p:sp>
      <p:sp>
        <p:nvSpPr>
          <p:cNvPr id="21" name="Text 19"/>
          <p:cNvSpPr/>
          <p:nvPr/>
        </p:nvSpPr>
        <p:spPr>
          <a:xfrm>
            <a:off x="320040" y="244144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22" name="Shape 20"/>
          <p:cNvSpPr/>
          <p:nvPr/>
        </p:nvSpPr>
        <p:spPr>
          <a:xfrm>
            <a:off x="3566160" y="2496312"/>
            <a:ext cx="841248" cy="237744"/>
          </a:xfrm>
          <a:prstGeom prst="rect">
            <a:avLst/>
          </a:prstGeom>
          <a:solidFill>
            <a:srgbClr val="F4F4F6"/>
          </a:solidFill>
          <a:ln w="12700">
            <a:solidFill>
              <a:srgbClr val="DDDDDD"/>
            </a:solidFill>
            <a:prstDash val="solid"/>
          </a:ln>
        </p:spPr>
        <p:txBody>
          <a:bodyPr/>
          <a:lstStyle/>
          <a:p>
            <a:endParaRPr lang="en-US"/>
          </a:p>
        </p:txBody>
      </p:sp>
      <p:sp>
        <p:nvSpPr>
          <p:cNvPr id="23" name="Text 21"/>
          <p:cNvSpPr/>
          <p:nvPr/>
        </p:nvSpPr>
        <p:spPr>
          <a:xfrm>
            <a:off x="3593592" y="252374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Next 90 days</a:t>
            </a:r>
            <a:endParaRPr lang="en-US" sz="800" dirty="0"/>
          </a:p>
        </p:txBody>
      </p:sp>
      <p:sp>
        <p:nvSpPr>
          <p:cNvPr id="24" name="Text 22"/>
          <p:cNvSpPr/>
          <p:nvPr/>
        </p:nvSpPr>
        <p:spPr>
          <a:xfrm>
            <a:off x="941832" y="2532888"/>
            <a:ext cx="2560320" cy="274320"/>
          </a:xfrm>
          <a:prstGeom prst="rect">
            <a:avLst/>
          </a:prstGeom>
          <a:noFill/>
          <a:ln/>
        </p:spPr>
        <p:txBody>
          <a:bodyPr wrap="square" lIns="0" tIns="0" rIns="0" bIns="0" rtlCol="0" anchor="ctr"/>
          <a:lstStyle/>
          <a:p>
            <a:pPr marL="0" indent="0">
              <a:buNone/>
            </a:pPr>
            <a:r>
              <a:rPr lang="en-US" sz="1300" b="1" dirty="0">
                <a:solidFill>
                  <a:srgbClr val="1A3F6F"/>
                </a:solidFill>
                <a:latin typeface="Calibri" pitchFamily="34" charset="0"/>
                <a:ea typeface="Calibri" pitchFamily="34" charset="-122"/>
                <a:cs typeface="Calibri" pitchFamily="34" charset="-120"/>
              </a:rPr>
              <a:t>Complete the self-assessment</a:t>
            </a:r>
            <a:endParaRPr lang="en-US" sz="1300" dirty="0"/>
          </a:p>
        </p:txBody>
      </p:sp>
      <p:sp>
        <p:nvSpPr>
          <p:cNvPr id="25" name="Text 23"/>
          <p:cNvSpPr/>
          <p:nvPr/>
        </p:nvSpPr>
        <p:spPr>
          <a:xfrm>
            <a:off x="941832" y="288036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Work through all 13 controls honestly. Submit to your program manager by October 31, 2026</a:t>
            </a:r>
            <a:endParaRPr lang="en-US" sz="1100" dirty="0"/>
          </a:p>
        </p:txBody>
      </p:sp>
      <p:sp>
        <p:nvSpPr>
          <p:cNvPr id="26" name="Shape 24"/>
          <p:cNvSpPr/>
          <p:nvPr/>
        </p:nvSpPr>
        <p:spPr>
          <a:xfrm>
            <a:off x="4663440" y="244144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27" name="Shape 25"/>
          <p:cNvSpPr/>
          <p:nvPr/>
        </p:nvSpPr>
        <p:spPr>
          <a:xfrm>
            <a:off x="4663440" y="2441448"/>
            <a:ext cx="502920" cy="1234440"/>
          </a:xfrm>
          <a:prstGeom prst="rect">
            <a:avLst/>
          </a:prstGeom>
          <a:solidFill>
            <a:srgbClr val="F47920"/>
          </a:solidFill>
          <a:ln w="12700">
            <a:solidFill>
              <a:srgbClr val="F47920"/>
            </a:solidFill>
            <a:prstDash val="solid"/>
          </a:ln>
        </p:spPr>
        <p:txBody>
          <a:bodyPr/>
          <a:lstStyle/>
          <a:p>
            <a:endParaRPr lang="en-US"/>
          </a:p>
        </p:txBody>
      </p:sp>
      <p:sp>
        <p:nvSpPr>
          <p:cNvPr id="28" name="Text 26"/>
          <p:cNvSpPr/>
          <p:nvPr/>
        </p:nvSpPr>
        <p:spPr>
          <a:xfrm>
            <a:off x="4663440" y="244144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4</a:t>
            </a:r>
            <a:endParaRPr lang="en-US" sz="2000" dirty="0"/>
          </a:p>
        </p:txBody>
      </p:sp>
      <p:sp>
        <p:nvSpPr>
          <p:cNvPr id="29" name="Shape 27"/>
          <p:cNvSpPr/>
          <p:nvPr/>
        </p:nvSpPr>
        <p:spPr>
          <a:xfrm>
            <a:off x="7909560" y="2496312"/>
            <a:ext cx="841248" cy="237744"/>
          </a:xfrm>
          <a:prstGeom prst="rect">
            <a:avLst/>
          </a:prstGeom>
          <a:solidFill>
            <a:srgbClr val="F4F4F6"/>
          </a:solidFill>
          <a:ln w="12700">
            <a:solidFill>
              <a:srgbClr val="DDDDDD"/>
            </a:solidFill>
            <a:prstDash val="solid"/>
          </a:ln>
        </p:spPr>
        <p:txBody>
          <a:bodyPr/>
          <a:lstStyle/>
          <a:p>
            <a:endParaRPr lang="en-US"/>
          </a:p>
        </p:txBody>
      </p:sp>
      <p:sp>
        <p:nvSpPr>
          <p:cNvPr id="30" name="Text 28"/>
          <p:cNvSpPr/>
          <p:nvPr/>
        </p:nvSpPr>
        <p:spPr>
          <a:xfrm>
            <a:off x="7936992" y="252374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This Month</a:t>
            </a:r>
            <a:endParaRPr lang="en-US" sz="800" dirty="0"/>
          </a:p>
        </p:txBody>
      </p:sp>
      <p:sp>
        <p:nvSpPr>
          <p:cNvPr id="31" name="Text 29"/>
          <p:cNvSpPr/>
          <p:nvPr/>
        </p:nvSpPr>
        <p:spPr>
          <a:xfrm>
            <a:off x="5285232" y="2532888"/>
            <a:ext cx="2560320" cy="274320"/>
          </a:xfrm>
          <a:prstGeom prst="rect">
            <a:avLst/>
          </a:prstGeom>
          <a:noFill/>
          <a:ln/>
        </p:spPr>
        <p:txBody>
          <a:bodyPr wrap="square" lIns="0" tIns="0" rIns="0" bIns="0" rtlCol="0" anchor="ctr"/>
          <a:lstStyle/>
          <a:p>
            <a:pPr marL="0" indent="0">
              <a:buNone/>
            </a:pPr>
            <a:r>
              <a:rPr lang="en-US" sz="1300" b="1" dirty="0">
                <a:solidFill>
                  <a:srgbClr val="1A3F6F"/>
                </a:solidFill>
                <a:latin typeface="Calibri" pitchFamily="34" charset="0"/>
                <a:ea typeface="Calibri" pitchFamily="34" charset="-122"/>
                <a:cs typeface="Calibri" pitchFamily="34" charset="-120"/>
              </a:rPr>
              <a:t>Start your PII inventory</a:t>
            </a:r>
            <a:endParaRPr lang="en-US" sz="1300" dirty="0"/>
          </a:p>
        </p:txBody>
      </p:sp>
      <p:sp>
        <p:nvSpPr>
          <p:cNvPr id="32" name="Text 30"/>
          <p:cNvSpPr/>
          <p:nvPr/>
        </p:nvSpPr>
        <p:spPr>
          <a:xfrm>
            <a:off x="5285232" y="288036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Open the template. Walk your office. Even a rough first draft is valuable.</a:t>
            </a:r>
            <a:endParaRPr lang="en-US" sz="1100" dirty="0"/>
          </a:p>
        </p:txBody>
      </p:sp>
      <p:sp>
        <p:nvSpPr>
          <p:cNvPr id="33" name="Shape 31"/>
          <p:cNvSpPr/>
          <p:nvPr/>
        </p:nvSpPr>
        <p:spPr>
          <a:xfrm>
            <a:off x="320040" y="376732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34" name="Shape 32"/>
          <p:cNvSpPr/>
          <p:nvPr/>
        </p:nvSpPr>
        <p:spPr>
          <a:xfrm>
            <a:off x="320040" y="3767328"/>
            <a:ext cx="502920" cy="1234440"/>
          </a:xfrm>
          <a:prstGeom prst="rect">
            <a:avLst/>
          </a:prstGeom>
          <a:solidFill>
            <a:srgbClr val="1A3F6F"/>
          </a:solidFill>
          <a:ln w="12700">
            <a:solidFill>
              <a:srgbClr val="1A3F6F"/>
            </a:solidFill>
            <a:prstDash val="solid"/>
          </a:ln>
        </p:spPr>
        <p:txBody>
          <a:bodyPr/>
          <a:lstStyle/>
          <a:p>
            <a:endParaRPr lang="en-US"/>
          </a:p>
        </p:txBody>
      </p:sp>
      <p:sp>
        <p:nvSpPr>
          <p:cNvPr id="35" name="Text 33"/>
          <p:cNvSpPr/>
          <p:nvPr/>
        </p:nvSpPr>
        <p:spPr>
          <a:xfrm>
            <a:off x="320040" y="376732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5</a:t>
            </a:r>
            <a:endParaRPr lang="en-US" sz="2000" dirty="0"/>
          </a:p>
        </p:txBody>
      </p:sp>
      <p:sp>
        <p:nvSpPr>
          <p:cNvPr id="36" name="Shape 34"/>
          <p:cNvSpPr/>
          <p:nvPr/>
        </p:nvSpPr>
        <p:spPr>
          <a:xfrm>
            <a:off x="3566160" y="3822192"/>
            <a:ext cx="841248" cy="237744"/>
          </a:xfrm>
          <a:prstGeom prst="rect">
            <a:avLst/>
          </a:prstGeom>
          <a:solidFill>
            <a:srgbClr val="F4F4F6"/>
          </a:solidFill>
          <a:ln w="12700">
            <a:solidFill>
              <a:srgbClr val="DDDDDD"/>
            </a:solidFill>
            <a:prstDash val="solid"/>
          </a:ln>
        </p:spPr>
        <p:txBody>
          <a:bodyPr/>
          <a:lstStyle/>
          <a:p>
            <a:endParaRPr lang="en-US"/>
          </a:p>
        </p:txBody>
      </p:sp>
      <p:sp>
        <p:nvSpPr>
          <p:cNvPr id="37" name="Text 35"/>
          <p:cNvSpPr/>
          <p:nvPr/>
        </p:nvSpPr>
        <p:spPr>
          <a:xfrm>
            <a:off x="3593592" y="384962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This Month</a:t>
            </a:r>
            <a:endParaRPr lang="en-US" sz="800" dirty="0"/>
          </a:p>
        </p:txBody>
      </p:sp>
      <p:sp>
        <p:nvSpPr>
          <p:cNvPr id="38" name="Text 36"/>
          <p:cNvSpPr/>
          <p:nvPr/>
        </p:nvSpPr>
        <p:spPr>
          <a:xfrm>
            <a:off x="941832" y="3858768"/>
            <a:ext cx="2560320" cy="274320"/>
          </a:xfrm>
          <a:prstGeom prst="rect">
            <a:avLst/>
          </a:prstGeom>
          <a:noFill/>
          <a:ln/>
        </p:spPr>
        <p:txBody>
          <a:bodyPr wrap="square" lIns="0" tIns="0" rIns="0" bIns="0" rtlCol="0" anchor="ctr"/>
          <a:lstStyle/>
          <a:p>
            <a:pPr marL="0" indent="0">
              <a:buNone/>
            </a:pPr>
            <a:r>
              <a:rPr lang="en-US" sz="1300" b="1" dirty="0">
                <a:solidFill>
                  <a:srgbClr val="1A3F6F"/>
                </a:solidFill>
                <a:latin typeface="Calibri" pitchFamily="34" charset="0"/>
                <a:ea typeface="Calibri" pitchFamily="34" charset="-122"/>
                <a:cs typeface="Calibri" pitchFamily="34" charset="-120"/>
              </a:rPr>
              <a:t>Check device encryption</a:t>
            </a:r>
            <a:endParaRPr lang="en-US" sz="1300" dirty="0"/>
          </a:p>
        </p:txBody>
      </p:sp>
      <p:sp>
        <p:nvSpPr>
          <p:cNvPr id="39" name="Text 37"/>
          <p:cNvSpPr/>
          <p:nvPr/>
        </p:nvSpPr>
        <p:spPr>
          <a:xfrm>
            <a:off x="941832" y="420624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Windows: search 'BitLocker'. Mac: System Settings → FileVault. If it's off, turn it on.</a:t>
            </a:r>
            <a:endParaRPr lang="en-US" sz="1100" dirty="0"/>
          </a:p>
        </p:txBody>
      </p:sp>
      <p:sp>
        <p:nvSpPr>
          <p:cNvPr id="40" name="Shape 38"/>
          <p:cNvSpPr/>
          <p:nvPr/>
        </p:nvSpPr>
        <p:spPr>
          <a:xfrm>
            <a:off x="4663440" y="3767328"/>
            <a:ext cx="4160520" cy="12344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41" name="Shape 39"/>
          <p:cNvSpPr/>
          <p:nvPr/>
        </p:nvSpPr>
        <p:spPr>
          <a:xfrm>
            <a:off x="4663440" y="3767328"/>
            <a:ext cx="502920" cy="1234440"/>
          </a:xfrm>
          <a:prstGeom prst="rect">
            <a:avLst/>
          </a:prstGeom>
          <a:solidFill>
            <a:srgbClr val="F47920"/>
          </a:solidFill>
          <a:ln w="12700">
            <a:solidFill>
              <a:srgbClr val="F47920"/>
            </a:solidFill>
            <a:prstDash val="solid"/>
          </a:ln>
        </p:spPr>
        <p:txBody>
          <a:bodyPr/>
          <a:lstStyle/>
          <a:p>
            <a:endParaRPr lang="en-US"/>
          </a:p>
        </p:txBody>
      </p:sp>
      <p:sp>
        <p:nvSpPr>
          <p:cNvPr id="42" name="Text 40"/>
          <p:cNvSpPr/>
          <p:nvPr/>
        </p:nvSpPr>
        <p:spPr>
          <a:xfrm>
            <a:off x="4663440" y="3767328"/>
            <a:ext cx="502920" cy="12344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6</a:t>
            </a:r>
            <a:endParaRPr lang="en-US" sz="2000" dirty="0"/>
          </a:p>
        </p:txBody>
      </p:sp>
      <p:sp>
        <p:nvSpPr>
          <p:cNvPr id="43" name="Shape 41"/>
          <p:cNvSpPr/>
          <p:nvPr/>
        </p:nvSpPr>
        <p:spPr>
          <a:xfrm>
            <a:off x="7909560" y="3822192"/>
            <a:ext cx="841248" cy="237744"/>
          </a:xfrm>
          <a:prstGeom prst="rect">
            <a:avLst/>
          </a:prstGeom>
          <a:solidFill>
            <a:srgbClr val="F4F4F6"/>
          </a:solidFill>
          <a:ln w="12700">
            <a:solidFill>
              <a:srgbClr val="DDDDDD"/>
            </a:solidFill>
            <a:prstDash val="solid"/>
          </a:ln>
        </p:spPr>
        <p:txBody>
          <a:bodyPr/>
          <a:lstStyle/>
          <a:p>
            <a:endParaRPr lang="en-US"/>
          </a:p>
        </p:txBody>
      </p:sp>
      <p:sp>
        <p:nvSpPr>
          <p:cNvPr id="44" name="Text 42"/>
          <p:cNvSpPr/>
          <p:nvPr/>
        </p:nvSpPr>
        <p:spPr>
          <a:xfrm>
            <a:off x="7936992" y="3849624"/>
            <a:ext cx="804672" cy="182880"/>
          </a:xfrm>
          <a:prstGeom prst="rect">
            <a:avLst/>
          </a:prstGeom>
          <a:noFill/>
          <a:ln/>
        </p:spPr>
        <p:txBody>
          <a:bodyPr wrap="square" rtlCol="0" anchor="ctr"/>
          <a:lstStyle/>
          <a:p>
            <a:pPr marL="0" indent="0" algn="ctr">
              <a:buNone/>
            </a:pPr>
            <a:r>
              <a:rPr lang="en-US" sz="800" dirty="0">
                <a:solidFill>
                  <a:srgbClr val="6B7280"/>
                </a:solidFill>
                <a:latin typeface="Calibri" pitchFamily="34" charset="0"/>
                <a:ea typeface="Calibri" pitchFamily="34" charset="-122"/>
                <a:cs typeface="Calibri" pitchFamily="34" charset="-120"/>
              </a:rPr>
              <a:t>Next 90 days</a:t>
            </a:r>
            <a:endParaRPr lang="en-US" sz="800" dirty="0"/>
          </a:p>
        </p:txBody>
      </p:sp>
      <p:sp>
        <p:nvSpPr>
          <p:cNvPr id="45" name="Text 43"/>
          <p:cNvSpPr/>
          <p:nvPr/>
        </p:nvSpPr>
        <p:spPr>
          <a:xfrm>
            <a:off x="5285232" y="3858768"/>
            <a:ext cx="2560320" cy="274320"/>
          </a:xfrm>
          <a:prstGeom prst="rect">
            <a:avLst/>
          </a:prstGeom>
          <a:noFill/>
          <a:ln/>
        </p:spPr>
        <p:txBody>
          <a:bodyPr wrap="square" lIns="0" tIns="0" rIns="0" bIns="0" rtlCol="0" anchor="ctr"/>
          <a:lstStyle/>
          <a:p>
            <a:pPr marL="0" indent="0">
              <a:buNone/>
            </a:pPr>
            <a:r>
              <a:rPr lang="en-US" sz="1300" b="1" dirty="0">
                <a:solidFill>
                  <a:srgbClr val="1A3F6F"/>
                </a:solidFill>
                <a:latin typeface="Calibri" pitchFamily="34" charset="0"/>
                <a:ea typeface="Calibri" pitchFamily="34" charset="-122"/>
                <a:cs typeface="Calibri" pitchFamily="34" charset="-120"/>
              </a:rPr>
              <a:t>Sign and return the attestation</a:t>
            </a:r>
            <a:endParaRPr lang="en-US" sz="1300" dirty="0"/>
          </a:p>
        </p:txBody>
      </p:sp>
      <p:sp>
        <p:nvSpPr>
          <p:cNvPr id="46" name="Text 44"/>
          <p:cNvSpPr/>
          <p:nvPr/>
        </p:nvSpPr>
        <p:spPr>
          <a:xfrm>
            <a:off x="5285232" y="4206240"/>
            <a:ext cx="3401568" cy="713232"/>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Review, sign, and return the attestation form. This completes your Year 1 requirement.</a:t>
            </a:r>
            <a:endParaRPr lang="en-US" sz="11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CLOSING</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What We Hope You Take Away from Today</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320040" y="1170432"/>
            <a:ext cx="384048" cy="384048"/>
          </a:xfrm>
          <a:prstGeom prst="rect">
            <a:avLst/>
          </a:prstGeom>
          <a:solidFill>
            <a:srgbClr val="1A3F6F"/>
          </a:solidFill>
          <a:ln w="12700">
            <a:solidFill>
              <a:srgbClr val="1A3F6F"/>
            </a:solidFill>
            <a:prstDash val="solid"/>
          </a:ln>
        </p:spPr>
        <p:txBody>
          <a:bodyPr/>
          <a:lstStyle/>
          <a:p>
            <a:endParaRPr lang="en-US"/>
          </a:p>
        </p:txBody>
      </p:sp>
      <p:sp>
        <p:nvSpPr>
          <p:cNvPr id="6" name="Text 4"/>
          <p:cNvSpPr/>
          <p:nvPr/>
        </p:nvSpPr>
        <p:spPr>
          <a:xfrm>
            <a:off x="320040" y="1170432"/>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7" name="Text 5"/>
          <p:cNvSpPr/>
          <p:nvPr/>
        </p:nvSpPr>
        <p:spPr>
          <a:xfrm>
            <a:off x="822960" y="1115568"/>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This is about the families who trust us, not about compliance for its own sake.</a:t>
            </a:r>
            <a:endParaRPr lang="en-US" sz="1400" dirty="0"/>
          </a:p>
        </p:txBody>
      </p:sp>
      <p:sp>
        <p:nvSpPr>
          <p:cNvPr id="8" name="Shape 6"/>
          <p:cNvSpPr/>
          <p:nvPr/>
        </p:nvSpPr>
        <p:spPr>
          <a:xfrm>
            <a:off x="320040" y="1828800"/>
            <a:ext cx="384048" cy="384048"/>
          </a:xfrm>
          <a:prstGeom prst="rect">
            <a:avLst/>
          </a:prstGeom>
          <a:solidFill>
            <a:srgbClr val="F47920"/>
          </a:solidFill>
          <a:ln w="12700">
            <a:solidFill>
              <a:srgbClr val="F47920"/>
            </a:solidFill>
            <a:prstDash val="solid"/>
          </a:ln>
        </p:spPr>
        <p:txBody>
          <a:bodyPr/>
          <a:lstStyle/>
          <a:p>
            <a:endParaRPr lang="en-US"/>
          </a:p>
        </p:txBody>
      </p:sp>
      <p:sp>
        <p:nvSpPr>
          <p:cNvPr id="9" name="Text 7"/>
          <p:cNvSpPr/>
          <p:nvPr/>
        </p:nvSpPr>
        <p:spPr>
          <a:xfrm>
            <a:off x="320040" y="1828800"/>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0" name="Text 8"/>
          <p:cNvSpPr/>
          <p:nvPr/>
        </p:nvSpPr>
        <p:spPr>
          <a:xfrm>
            <a:off x="822960" y="1773936"/>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We're all connected. Protecting your organization's data protects the whole network.</a:t>
            </a:r>
            <a:endParaRPr lang="en-US" sz="1400" dirty="0"/>
          </a:p>
        </p:txBody>
      </p:sp>
      <p:sp>
        <p:nvSpPr>
          <p:cNvPr id="11" name="Shape 9"/>
          <p:cNvSpPr/>
          <p:nvPr/>
        </p:nvSpPr>
        <p:spPr>
          <a:xfrm>
            <a:off x="320040" y="2487168"/>
            <a:ext cx="384048" cy="384048"/>
          </a:xfrm>
          <a:prstGeom prst="rect">
            <a:avLst/>
          </a:prstGeom>
          <a:solidFill>
            <a:srgbClr val="1A3F6F"/>
          </a:solidFill>
          <a:ln w="12700">
            <a:solidFill>
              <a:srgbClr val="1A3F6F"/>
            </a:solidFill>
            <a:prstDash val="solid"/>
          </a:ln>
        </p:spPr>
        <p:txBody>
          <a:bodyPr/>
          <a:lstStyle/>
          <a:p>
            <a:endParaRPr lang="en-US"/>
          </a:p>
        </p:txBody>
      </p:sp>
      <p:sp>
        <p:nvSpPr>
          <p:cNvPr id="12" name="Text 10"/>
          <p:cNvSpPr/>
          <p:nvPr/>
        </p:nvSpPr>
        <p:spPr>
          <a:xfrm>
            <a:off x="320040" y="2487168"/>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3" name="Text 11"/>
          <p:cNvSpPr/>
          <p:nvPr/>
        </p:nvSpPr>
        <p:spPr>
          <a:xfrm>
            <a:off x="822960" y="2432304"/>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This is a three-year journey. KHA is walking it with you, not watching from the sideline.</a:t>
            </a:r>
            <a:endParaRPr lang="en-US" sz="1400" dirty="0"/>
          </a:p>
        </p:txBody>
      </p:sp>
      <p:sp>
        <p:nvSpPr>
          <p:cNvPr id="14" name="Shape 12"/>
          <p:cNvSpPr/>
          <p:nvPr/>
        </p:nvSpPr>
        <p:spPr>
          <a:xfrm>
            <a:off x="320040" y="3145536"/>
            <a:ext cx="384048" cy="384048"/>
          </a:xfrm>
          <a:prstGeom prst="rect">
            <a:avLst/>
          </a:prstGeom>
          <a:solidFill>
            <a:srgbClr val="F47920"/>
          </a:solidFill>
          <a:ln w="12700">
            <a:solidFill>
              <a:srgbClr val="F47920"/>
            </a:solidFill>
            <a:prstDash val="solid"/>
          </a:ln>
        </p:spPr>
        <p:txBody>
          <a:bodyPr/>
          <a:lstStyle/>
          <a:p>
            <a:endParaRPr lang="en-US"/>
          </a:p>
        </p:txBody>
      </p:sp>
      <p:sp>
        <p:nvSpPr>
          <p:cNvPr id="15" name="Text 13"/>
          <p:cNvSpPr/>
          <p:nvPr/>
        </p:nvSpPr>
        <p:spPr>
          <a:xfrm>
            <a:off x="320040" y="3145536"/>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6" name="Text 14"/>
          <p:cNvSpPr/>
          <p:nvPr/>
        </p:nvSpPr>
        <p:spPr>
          <a:xfrm>
            <a:off x="822960" y="3090672"/>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Year 1 asks for honesty and effort, not perfection. Document where you are and start building.</a:t>
            </a:r>
            <a:endParaRPr lang="en-US" sz="1400" dirty="0"/>
          </a:p>
        </p:txBody>
      </p:sp>
      <p:sp>
        <p:nvSpPr>
          <p:cNvPr id="17" name="Shape 15"/>
          <p:cNvSpPr/>
          <p:nvPr/>
        </p:nvSpPr>
        <p:spPr>
          <a:xfrm>
            <a:off x="320040" y="3803904"/>
            <a:ext cx="384048" cy="384048"/>
          </a:xfrm>
          <a:prstGeom prst="rect">
            <a:avLst/>
          </a:prstGeom>
          <a:solidFill>
            <a:srgbClr val="1A3F6F"/>
          </a:solidFill>
          <a:ln w="12700">
            <a:solidFill>
              <a:srgbClr val="1A3F6F"/>
            </a:solidFill>
            <a:prstDash val="solid"/>
          </a:ln>
        </p:spPr>
        <p:txBody>
          <a:bodyPr/>
          <a:lstStyle/>
          <a:p>
            <a:endParaRPr lang="en-US"/>
          </a:p>
        </p:txBody>
      </p:sp>
      <p:sp>
        <p:nvSpPr>
          <p:cNvPr id="18" name="Text 16"/>
          <p:cNvSpPr/>
          <p:nvPr/>
        </p:nvSpPr>
        <p:spPr>
          <a:xfrm>
            <a:off x="320040" y="3803904"/>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19" name="Text 17"/>
          <p:cNvSpPr/>
          <p:nvPr/>
        </p:nvSpPr>
        <p:spPr>
          <a:xfrm>
            <a:off x="822960" y="3749040"/>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Every template and tool you need is ready and free. You don't have to build anything from scratch.</a:t>
            </a:r>
            <a:endParaRPr lang="en-US" sz="1400" dirty="0"/>
          </a:p>
        </p:txBody>
      </p:sp>
      <p:sp>
        <p:nvSpPr>
          <p:cNvPr id="20" name="Shape 18"/>
          <p:cNvSpPr/>
          <p:nvPr/>
        </p:nvSpPr>
        <p:spPr>
          <a:xfrm>
            <a:off x="320040" y="4462272"/>
            <a:ext cx="384048" cy="384048"/>
          </a:xfrm>
          <a:prstGeom prst="rect">
            <a:avLst/>
          </a:prstGeom>
          <a:solidFill>
            <a:srgbClr val="F47920"/>
          </a:solidFill>
          <a:ln w="12700">
            <a:solidFill>
              <a:srgbClr val="F47920"/>
            </a:solidFill>
            <a:prstDash val="solid"/>
          </a:ln>
        </p:spPr>
        <p:txBody>
          <a:bodyPr/>
          <a:lstStyle/>
          <a:p>
            <a:endParaRPr lang="en-US"/>
          </a:p>
        </p:txBody>
      </p:sp>
      <p:sp>
        <p:nvSpPr>
          <p:cNvPr id="21" name="Text 19"/>
          <p:cNvSpPr/>
          <p:nvPr/>
        </p:nvSpPr>
        <p:spPr>
          <a:xfrm>
            <a:off x="320040" y="4462272"/>
            <a:ext cx="384048"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22" name="Text 20"/>
          <p:cNvSpPr/>
          <p:nvPr/>
        </p:nvSpPr>
        <p:spPr>
          <a:xfrm>
            <a:off x="822960" y="4407408"/>
            <a:ext cx="7955280" cy="548640"/>
          </a:xfrm>
          <a:prstGeom prst="rect">
            <a:avLst/>
          </a:prstGeom>
          <a:noFill/>
          <a:ln/>
        </p:spPr>
        <p:txBody>
          <a:bodyPr wrap="square" rtlCol="0" anchor="ctr"/>
          <a:lstStyle/>
          <a:p>
            <a:pPr marL="0" indent="0">
              <a:buNone/>
            </a:pPr>
            <a:r>
              <a:rPr lang="en-US" sz="1400" dirty="0">
                <a:solidFill>
                  <a:srgbClr val="1A3F6F"/>
                </a:solidFill>
                <a:latin typeface="Calibri" pitchFamily="34" charset="0"/>
                <a:ea typeface="Calibri" pitchFamily="34" charset="-122"/>
                <a:cs typeface="Calibri" pitchFamily="34" charset="-120"/>
              </a:rPr>
              <a:t>When in doubt, call your </a:t>
            </a:r>
            <a:r>
              <a:rPr lang="en-US" sz="1400">
                <a:solidFill>
                  <a:srgbClr val="1A3F6F"/>
                </a:solidFill>
                <a:latin typeface="Calibri" pitchFamily="34" charset="0"/>
                <a:ea typeface="Calibri" pitchFamily="34" charset="-122"/>
                <a:cs typeface="Calibri" pitchFamily="34" charset="-120"/>
              </a:rPr>
              <a:t>Contract </a:t>
            </a:r>
            <a:r>
              <a:rPr lang="en-US" sz="1400" dirty="0">
                <a:solidFill>
                  <a:srgbClr val="1A3F6F"/>
                </a:solidFill>
                <a:latin typeface="Calibri" pitchFamily="34" charset="0"/>
                <a:ea typeface="Calibri" pitchFamily="34" charset="-122"/>
                <a:cs typeface="Calibri" pitchFamily="34" charset="-120"/>
              </a:rPr>
              <a:t>M</a:t>
            </a:r>
            <a:r>
              <a:rPr lang="en-US" sz="1400">
                <a:solidFill>
                  <a:srgbClr val="1A3F6F"/>
                </a:solidFill>
                <a:latin typeface="Calibri" pitchFamily="34" charset="0"/>
                <a:ea typeface="Calibri" pitchFamily="34" charset="-122"/>
                <a:cs typeface="Calibri" pitchFamily="34" charset="-120"/>
              </a:rPr>
              <a:t>anager </a:t>
            </a:r>
            <a:r>
              <a:rPr lang="en-US" sz="1400" dirty="0">
                <a:solidFill>
                  <a:srgbClr val="1A3F6F"/>
                </a:solidFill>
                <a:latin typeface="Calibri" pitchFamily="34" charset="0"/>
                <a:ea typeface="Calibri" pitchFamily="34" charset="-122"/>
                <a:cs typeface="Calibri" pitchFamily="34" charset="-120"/>
              </a:rPr>
              <a:t>or KHA Data Systems. That's what they're there for.</a:t>
            </a:r>
            <a:endParaRPr lang="en-US"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1">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548640"/>
            <a:ext cx="8229600" cy="1097280"/>
          </a:xfrm>
          <a:prstGeom prst="rect">
            <a:avLst/>
          </a:prstGeom>
          <a:noFill/>
          <a:ln/>
        </p:spPr>
        <p:txBody>
          <a:bodyPr wrap="square" rtlCol="0" anchor="ctr"/>
          <a:lstStyle/>
          <a:p>
            <a:pPr marL="0" indent="0">
              <a:buNone/>
            </a:pPr>
            <a:r>
              <a:rPr lang="en-US" sz="4800" b="1" dirty="0">
                <a:solidFill>
                  <a:srgbClr val="FFFFFF"/>
                </a:solidFill>
                <a:latin typeface="Calibri" pitchFamily="34" charset="0"/>
                <a:ea typeface="Calibri" pitchFamily="34" charset="-122"/>
                <a:cs typeface="Calibri" pitchFamily="34" charset="-120"/>
              </a:rPr>
              <a:t>Thank You</a:t>
            </a:r>
            <a:endParaRPr lang="en-US" sz="4800" dirty="0"/>
          </a:p>
        </p:txBody>
      </p:sp>
      <p:sp>
        <p:nvSpPr>
          <p:cNvPr id="4" name="Text 2"/>
          <p:cNvSpPr/>
          <p:nvPr/>
        </p:nvSpPr>
        <p:spPr>
          <a:xfrm>
            <a:off x="640080" y="1691640"/>
            <a:ext cx="8229600" cy="411480"/>
          </a:xfrm>
          <a:prstGeom prst="rect">
            <a:avLst/>
          </a:prstGeom>
          <a:noFill/>
          <a:ln/>
        </p:spPr>
        <p:txBody>
          <a:bodyPr wrap="square" rtlCol="0" anchor="ctr"/>
          <a:lstStyle/>
          <a:p>
            <a:pPr marL="0" indent="0">
              <a:buNone/>
            </a:pPr>
            <a:r>
              <a:rPr lang="en-US" sz="1600" i="1" dirty="0">
                <a:solidFill>
                  <a:srgbClr val="D6E0EE"/>
                </a:solidFill>
                <a:latin typeface="Calibri" pitchFamily="34" charset="0"/>
                <a:ea typeface="Calibri" pitchFamily="34" charset="-122"/>
                <a:cs typeface="Calibri" pitchFamily="34" charset="-120"/>
              </a:rPr>
              <a:t>Questions, parking lot items, and next steps.</a:t>
            </a:r>
            <a:endParaRPr lang="en-US" sz="1600" dirty="0"/>
          </a:p>
        </p:txBody>
      </p:sp>
      <p:sp>
        <p:nvSpPr>
          <p:cNvPr id="5" name="Shape 3"/>
          <p:cNvSpPr/>
          <p:nvPr/>
        </p:nvSpPr>
        <p:spPr>
          <a:xfrm>
            <a:off x="640080" y="2240280"/>
            <a:ext cx="8046720" cy="54864"/>
          </a:xfrm>
          <a:prstGeom prst="rect">
            <a:avLst/>
          </a:prstGeom>
          <a:solidFill>
            <a:srgbClr val="F47920"/>
          </a:solidFill>
          <a:ln w="12700">
            <a:solidFill>
              <a:srgbClr val="F47920"/>
            </a:solidFill>
            <a:prstDash val="solid"/>
          </a:ln>
        </p:spPr>
        <p:txBody>
          <a:bodyPr/>
          <a:lstStyle/>
          <a:p>
            <a:endParaRPr lang="en-US"/>
          </a:p>
        </p:txBody>
      </p:sp>
      <p:sp>
        <p:nvSpPr>
          <p:cNvPr id="6" name="Text 4"/>
          <p:cNvSpPr/>
          <p:nvPr/>
        </p:nvSpPr>
        <p:spPr>
          <a:xfrm>
            <a:off x="640080" y="2423160"/>
            <a:ext cx="8229600" cy="274320"/>
          </a:xfrm>
          <a:prstGeom prst="rect">
            <a:avLst/>
          </a:prstGeom>
          <a:noFill/>
          <a:ln/>
        </p:spPr>
        <p:txBody>
          <a:bodyPr wrap="square" rtlCol="0" anchor="ctr"/>
          <a:lstStyle/>
          <a:p>
            <a:pPr marL="0" indent="0">
              <a:buNone/>
            </a:pPr>
            <a:r>
              <a:rPr lang="en-US" sz="1000" b="1" kern="0" spc="400" dirty="0">
                <a:solidFill>
                  <a:srgbClr val="F47920"/>
                </a:solidFill>
                <a:latin typeface="Calibri" pitchFamily="34" charset="0"/>
                <a:ea typeface="Calibri" pitchFamily="34" charset="-122"/>
                <a:cs typeface="Calibri" pitchFamily="34" charset="-120"/>
              </a:rPr>
              <a:t>CONTACTS</a:t>
            </a:r>
            <a:endParaRPr lang="en-US" sz="1000" dirty="0"/>
          </a:p>
        </p:txBody>
      </p:sp>
      <p:sp>
        <p:nvSpPr>
          <p:cNvPr id="7" name="Shape 5"/>
          <p:cNvSpPr/>
          <p:nvPr/>
        </p:nvSpPr>
        <p:spPr>
          <a:xfrm>
            <a:off x="658368" y="2816352"/>
            <a:ext cx="347472" cy="347472"/>
          </a:xfrm>
          <a:prstGeom prst="ellipse">
            <a:avLst/>
          </a:prstGeom>
          <a:solidFill>
            <a:srgbClr val="F47920"/>
          </a:solidFill>
          <a:ln w="12700">
            <a:solidFill>
              <a:srgbClr val="F47920"/>
            </a:solidFill>
            <a:prstDash val="solid"/>
          </a:ln>
        </p:spPr>
        <p:txBody>
          <a:bodyPr/>
          <a:lstStyle/>
          <a:p>
            <a:endParaRPr lang="en-US"/>
          </a:p>
        </p:txBody>
      </p:sp>
      <p:pic>
        <p:nvPicPr>
          <p:cNvPr id="8" name="Image 0" descr="preencoded.png"/>
          <p:cNvPicPr>
            <a:picLocks noChangeAspect="1"/>
          </p:cNvPicPr>
          <p:nvPr/>
        </p:nvPicPr>
        <p:blipFill>
          <a:blip r:embed="rId3"/>
          <a:stretch>
            <a:fillRect/>
          </a:stretch>
        </p:blipFill>
        <p:spPr>
          <a:xfrm>
            <a:off x="727862" y="2885846"/>
            <a:ext cx="208483" cy="208483"/>
          </a:xfrm>
          <a:prstGeom prst="rect">
            <a:avLst/>
          </a:prstGeom>
        </p:spPr>
      </p:pic>
      <p:sp>
        <p:nvSpPr>
          <p:cNvPr id="9" name="Text 6"/>
          <p:cNvSpPr/>
          <p:nvPr/>
        </p:nvSpPr>
        <p:spPr>
          <a:xfrm>
            <a:off x="1115568" y="2834640"/>
            <a:ext cx="2011680" cy="182880"/>
          </a:xfrm>
          <a:prstGeom prst="rect">
            <a:avLst/>
          </a:prstGeom>
          <a:noFill/>
          <a:ln/>
        </p:spPr>
        <p:txBody>
          <a:bodyPr wrap="square" rtlCol="0" anchor="ctr"/>
          <a:lstStyle/>
          <a:p>
            <a:pPr marL="0" indent="0">
              <a:buNone/>
            </a:pPr>
            <a:r>
              <a:rPr lang="en-US" sz="1100" b="1" dirty="0">
                <a:solidFill>
                  <a:srgbClr val="D6E0EE"/>
                </a:solidFill>
                <a:latin typeface="Calibri" pitchFamily="34" charset="0"/>
                <a:ea typeface="Calibri" pitchFamily="34" charset="-122"/>
                <a:cs typeface="Calibri" pitchFamily="34" charset="-120"/>
              </a:rPr>
              <a:t>Breach Reporting</a:t>
            </a:r>
            <a:endParaRPr lang="en-US" sz="1100" dirty="0"/>
          </a:p>
        </p:txBody>
      </p:sp>
      <p:sp>
        <p:nvSpPr>
          <p:cNvPr id="10" name="Text 7"/>
          <p:cNvSpPr/>
          <p:nvPr/>
        </p:nvSpPr>
        <p:spPr>
          <a:xfrm>
            <a:off x="3246120" y="2834640"/>
            <a:ext cx="5303520" cy="182880"/>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KHADataSecure@coj.net  (request read receipt)</a:t>
            </a:r>
            <a:endParaRPr lang="en-US" sz="1100" dirty="0"/>
          </a:p>
        </p:txBody>
      </p:sp>
      <p:sp>
        <p:nvSpPr>
          <p:cNvPr id="11" name="Shape 8"/>
          <p:cNvSpPr/>
          <p:nvPr/>
        </p:nvSpPr>
        <p:spPr>
          <a:xfrm>
            <a:off x="658368" y="3346704"/>
            <a:ext cx="347472" cy="347472"/>
          </a:xfrm>
          <a:prstGeom prst="ellipse">
            <a:avLst/>
          </a:prstGeom>
          <a:solidFill>
            <a:srgbClr val="F47920"/>
          </a:solidFill>
          <a:ln w="12700">
            <a:solidFill>
              <a:srgbClr val="F47920"/>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727862" y="3416198"/>
            <a:ext cx="208483" cy="208483"/>
          </a:xfrm>
          <a:prstGeom prst="rect">
            <a:avLst/>
          </a:prstGeom>
        </p:spPr>
      </p:pic>
      <p:sp>
        <p:nvSpPr>
          <p:cNvPr id="13" name="Text 9"/>
          <p:cNvSpPr/>
          <p:nvPr/>
        </p:nvSpPr>
        <p:spPr>
          <a:xfrm>
            <a:off x="1115568" y="3364992"/>
            <a:ext cx="2011680" cy="182880"/>
          </a:xfrm>
          <a:prstGeom prst="rect">
            <a:avLst/>
          </a:prstGeom>
          <a:noFill/>
          <a:ln/>
        </p:spPr>
        <p:txBody>
          <a:bodyPr wrap="square" rtlCol="0" anchor="ctr"/>
          <a:lstStyle/>
          <a:p>
            <a:pPr marL="0" indent="0">
              <a:buNone/>
            </a:pPr>
            <a:r>
              <a:rPr lang="en-US" sz="1100" b="1" dirty="0">
                <a:solidFill>
                  <a:srgbClr val="D6E0EE"/>
                </a:solidFill>
                <a:latin typeface="Calibri" pitchFamily="34" charset="0"/>
                <a:ea typeface="Calibri" pitchFamily="34" charset="-122"/>
                <a:cs typeface="Calibri" pitchFamily="34" charset="-120"/>
              </a:rPr>
              <a:t>Breach Reporting (phone)</a:t>
            </a:r>
            <a:endParaRPr lang="en-US" sz="1100" dirty="0"/>
          </a:p>
        </p:txBody>
      </p:sp>
      <p:sp>
        <p:nvSpPr>
          <p:cNvPr id="14" name="Text 10"/>
          <p:cNvSpPr/>
          <p:nvPr/>
        </p:nvSpPr>
        <p:spPr>
          <a:xfrm>
            <a:off x="3246120" y="3364992"/>
            <a:ext cx="5303520" cy="182880"/>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904-255-4410  (if email is unavailable)</a:t>
            </a:r>
            <a:endParaRPr lang="en-US" sz="1100" dirty="0"/>
          </a:p>
        </p:txBody>
      </p:sp>
      <p:sp>
        <p:nvSpPr>
          <p:cNvPr id="15" name="Shape 11"/>
          <p:cNvSpPr/>
          <p:nvPr/>
        </p:nvSpPr>
        <p:spPr>
          <a:xfrm>
            <a:off x="658368" y="3877056"/>
            <a:ext cx="347472" cy="347472"/>
          </a:xfrm>
          <a:prstGeom prst="ellipse">
            <a:avLst/>
          </a:prstGeom>
          <a:solidFill>
            <a:srgbClr val="F47920"/>
          </a:solidFill>
          <a:ln w="12700">
            <a:solidFill>
              <a:srgbClr val="F47920"/>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727862" y="3946550"/>
            <a:ext cx="208483" cy="208483"/>
          </a:xfrm>
          <a:prstGeom prst="rect">
            <a:avLst/>
          </a:prstGeom>
        </p:spPr>
      </p:pic>
      <p:sp>
        <p:nvSpPr>
          <p:cNvPr id="17" name="Text 12"/>
          <p:cNvSpPr/>
          <p:nvPr/>
        </p:nvSpPr>
        <p:spPr>
          <a:xfrm>
            <a:off x="1115568" y="3895344"/>
            <a:ext cx="2011680" cy="182880"/>
          </a:xfrm>
          <a:prstGeom prst="rect">
            <a:avLst/>
          </a:prstGeom>
          <a:noFill/>
          <a:ln/>
        </p:spPr>
        <p:txBody>
          <a:bodyPr wrap="square" rtlCol="0" anchor="ctr"/>
          <a:lstStyle/>
          <a:p>
            <a:pPr marL="0" indent="0">
              <a:buNone/>
            </a:pPr>
            <a:r>
              <a:rPr lang="en-US" sz="1100" b="1" dirty="0">
                <a:solidFill>
                  <a:srgbClr val="D6E0EE"/>
                </a:solidFill>
                <a:latin typeface="Calibri" pitchFamily="34" charset="0"/>
                <a:ea typeface="Calibri" pitchFamily="34" charset="-122"/>
                <a:cs typeface="Calibri" pitchFamily="34" charset="-120"/>
              </a:rPr>
              <a:t>General Questions</a:t>
            </a:r>
            <a:endParaRPr lang="en-US" sz="1100" dirty="0"/>
          </a:p>
        </p:txBody>
      </p:sp>
      <p:sp>
        <p:nvSpPr>
          <p:cNvPr id="18" name="Text 13"/>
          <p:cNvSpPr/>
          <p:nvPr/>
        </p:nvSpPr>
        <p:spPr>
          <a:xfrm>
            <a:off x="3246120" y="3895344"/>
            <a:ext cx="5303520" cy="182880"/>
          </a:xfrm>
          <a:prstGeom prst="rect">
            <a:avLst/>
          </a:prstGeom>
          <a:noFill/>
          <a:ln/>
        </p:spPr>
        <p:txBody>
          <a:bodyPr wrap="square" rtlCol="0" anchor="ctr"/>
          <a:lstStyle/>
          <a:p>
            <a:r>
              <a:rPr lang="en-US" sz="1100" dirty="0">
                <a:solidFill>
                  <a:schemeClr val="bg1"/>
                </a:solidFill>
                <a:latin typeface="Calibri" pitchFamily="34" charset="0"/>
                <a:ea typeface="Calibri" pitchFamily="34" charset="-122"/>
                <a:cs typeface="Calibri" pitchFamily="34" charset="-120"/>
              </a:rPr>
              <a:t>Contact your assigned KHA Contract Manager or KHA Data Systems </a:t>
            </a:r>
            <a:r>
              <a:rPr lang="en-US" sz="1100" b="1" dirty="0">
                <a:solidFill>
                  <a:schemeClr val="bg1"/>
                </a:solidFill>
                <a:latin typeface="Calibri" pitchFamily="34" charset="0"/>
                <a:cs typeface="Calibri" pitchFamily="34" charset="-120"/>
                <a:hlinkClick r:id="rId6">
                  <a:extLst>
                    <a:ext uri="{A12FA001-AC4F-418D-AE19-62706E023703}">
                      <ahyp:hlinkClr xmlns:ahyp="http://schemas.microsoft.com/office/drawing/2018/hyperlinkcolor" val="tx"/>
                    </a:ext>
                  </a:extLst>
                </a:hlinkClick>
              </a:rPr>
              <a:t>dstkha@coj.net</a:t>
            </a:r>
            <a:endParaRPr lang="en-US" sz="1100" dirty="0">
              <a:solidFill>
                <a:schemeClr val="bg1"/>
              </a:solidFill>
            </a:endParaRPr>
          </a:p>
        </p:txBody>
      </p:sp>
      <p:sp>
        <p:nvSpPr>
          <p:cNvPr id="19" name="Shape 14"/>
          <p:cNvSpPr/>
          <p:nvPr/>
        </p:nvSpPr>
        <p:spPr>
          <a:xfrm>
            <a:off x="658368" y="4407408"/>
            <a:ext cx="347472" cy="347472"/>
          </a:xfrm>
          <a:prstGeom prst="ellipse">
            <a:avLst/>
          </a:prstGeom>
          <a:solidFill>
            <a:srgbClr val="F47920"/>
          </a:solidFill>
          <a:ln w="12700">
            <a:solidFill>
              <a:srgbClr val="F47920"/>
            </a:solidFill>
            <a:prstDash val="solid"/>
          </a:ln>
        </p:spPr>
        <p:txBody>
          <a:bodyPr/>
          <a:lstStyle/>
          <a:p>
            <a:endParaRPr lang="en-US"/>
          </a:p>
        </p:txBody>
      </p:sp>
      <p:pic>
        <p:nvPicPr>
          <p:cNvPr id="20" name="Image 3" descr="preencoded.png"/>
          <p:cNvPicPr>
            <a:picLocks noChangeAspect="1"/>
          </p:cNvPicPr>
          <p:nvPr/>
        </p:nvPicPr>
        <p:blipFill>
          <a:blip r:embed="rId7"/>
          <a:stretch>
            <a:fillRect/>
          </a:stretch>
        </p:blipFill>
        <p:spPr>
          <a:xfrm>
            <a:off x="727862" y="4476902"/>
            <a:ext cx="208483" cy="208483"/>
          </a:xfrm>
          <a:prstGeom prst="rect">
            <a:avLst/>
          </a:prstGeom>
        </p:spPr>
      </p:pic>
      <p:sp>
        <p:nvSpPr>
          <p:cNvPr id="21" name="Text 15"/>
          <p:cNvSpPr/>
          <p:nvPr/>
        </p:nvSpPr>
        <p:spPr>
          <a:xfrm>
            <a:off x="1115568" y="4425696"/>
            <a:ext cx="2011680" cy="182880"/>
          </a:xfrm>
          <a:prstGeom prst="rect">
            <a:avLst/>
          </a:prstGeom>
          <a:noFill/>
          <a:ln/>
        </p:spPr>
        <p:txBody>
          <a:bodyPr wrap="square" rtlCol="0" anchor="ctr"/>
          <a:lstStyle/>
          <a:p>
            <a:pPr marL="0" indent="0">
              <a:buNone/>
            </a:pPr>
            <a:r>
              <a:rPr lang="en-US" sz="1100" b="1" dirty="0">
                <a:solidFill>
                  <a:srgbClr val="D6E0EE"/>
                </a:solidFill>
                <a:latin typeface="Calibri" pitchFamily="34" charset="0"/>
                <a:ea typeface="Calibri" pitchFamily="34" charset="-122"/>
                <a:cs typeface="Calibri" pitchFamily="34" charset="-120"/>
              </a:rPr>
              <a:t>Program Website</a:t>
            </a:r>
            <a:endParaRPr lang="en-US" sz="1100" dirty="0"/>
          </a:p>
        </p:txBody>
      </p:sp>
      <p:sp>
        <p:nvSpPr>
          <p:cNvPr id="22" name="Text 16"/>
          <p:cNvSpPr/>
          <p:nvPr/>
        </p:nvSpPr>
        <p:spPr>
          <a:xfrm>
            <a:off x="3246120" y="4425696"/>
            <a:ext cx="5303520" cy="182880"/>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kidshopealliance.org</a:t>
            </a:r>
            <a:endParaRPr lang="en-US" sz="1100" dirty="0"/>
          </a:p>
        </p:txBody>
      </p:sp>
      <p:sp>
        <p:nvSpPr>
          <p:cNvPr id="23" name="Shape 17"/>
          <p:cNvSpPr/>
          <p:nvPr/>
        </p:nvSpPr>
        <p:spPr>
          <a:xfrm>
            <a:off x="640080" y="4828032"/>
            <a:ext cx="8046720" cy="54864"/>
          </a:xfrm>
          <a:prstGeom prst="rect">
            <a:avLst/>
          </a:prstGeom>
          <a:solidFill>
            <a:srgbClr val="F47920"/>
          </a:solidFill>
          <a:ln w="12700">
            <a:solidFill>
              <a:srgbClr val="F47920"/>
            </a:solidFill>
            <a:prstDash val="solid"/>
          </a:ln>
        </p:spPr>
        <p:txBody>
          <a:bodyPr/>
          <a:lstStyle/>
          <a:p>
            <a:endParaRPr lang="en-US"/>
          </a:p>
        </p:txBody>
      </p:sp>
      <p:sp>
        <p:nvSpPr>
          <p:cNvPr id="24" name="Text 18"/>
          <p:cNvSpPr/>
          <p:nvPr/>
        </p:nvSpPr>
        <p:spPr>
          <a:xfrm>
            <a:off x="640080" y="4892040"/>
            <a:ext cx="8229600" cy="201168"/>
          </a:xfrm>
          <a:prstGeom prst="rect">
            <a:avLst/>
          </a:prstGeom>
          <a:noFill/>
          <a:ln/>
        </p:spPr>
        <p:txBody>
          <a:bodyPr wrap="square" rtlCol="0" anchor="ctr"/>
          <a:lstStyle/>
          <a:p>
            <a:pPr marL="0" indent="0">
              <a:buNone/>
            </a:pPr>
            <a:r>
              <a:rPr lang="en-US" sz="900" dirty="0">
                <a:solidFill>
                  <a:srgbClr val="6B7280"/>
                </a:solidFill>
                <a:latin typeface="Calibri" pitchFamily="34" charset="0"/>
                <a:ea typeface="Calibri" pitchFamily="34" charset="-122"/>
                <a:cs typeface="Calibri" pitchFamily="34" charset="-120"/>
              </a:rPr>
              <a:t>Data Security &amp; Privacy Addendum  ·  Approved November 26, 2024  ·  Kids Hope Alliance  ·  City of Jacksonville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40B1FE-08CD-2128-6E66-D6622A621502}"/>
              </a:ext>
            </a:extLst>
          </p:cNvPr>
          <p:cNvSpPr txBox="1"/>
          <p:nvPr/>
        </p:nvSpPr>
        <p:spPr>
          <a:xfrm>
            <a:off x="100361" y="915353"/>
            <a:ext cx="5419493" cy="923330"/>
          </a:xfrm>
          <a:prstGeom prst="rect">
            <a:avLst/>
          </a:prstGeom>
          <a:noFill/>
        </p:spPr>
        <p:txBody>
          <a:bodyPr wrap="square">
            <a:spAutoFit/>
          </a:bodyPr>
          <a:lstStyle/>
          <a:p>
            <a:pPr algn="ctr"/>
            <a:r>
              <a:rPr lang="en-US" dirty="0">
                <a:hlinkClick r:id="rId3"/>
              </a:rPr>
              <a:t>https://www.kidshopealliance.org/technical-support</a:t>
            </a:r>
            <a:r>
              <a:rPr lang="en-US" dirty="0"/>
              <a:t> </a:t>
            </a:r>
          </a:p>
          <a:p>
            <a:pPr algn="ctr"/>
            <a:endParaRPr lang="en-US" dirty="0"/>
          </a:p>
          <a:p>
            <a:pPr algn="ctr"/>
            <a:endParaRPr lang="en-US" dirty="0"/>
          </a:p>
        </p:txBody>
      </p:sp>
      <p:pic>
        <p:nvPicPr>
          <p:cNvPr id="5" name="Picture 4">
            <a:extLst>
              <a:ext uri="{FF2B5EF4-FFF2-40B4-BE49-F238E27FC236}">
                <a16:creationId xmlns:a16="http://schemas.microsoft.com/office/drawing/2014/main" id="{9C4380B8-DE41-B292-5D5A-C289CAAB4643}"/>
              </a:ext>
            </a:extLst>
          </p:cNvPr>
          <p:cNvPicPr>
            <a:picLocks noChangeAspect="1"/>
          </p:cNvPicPr>
          <p:nvPr/>
        </p:nvPicPr>
        <p:blipFill>
          <a:blip r:embed="rId4"/>
          <a:stretch>
            <a:fillRect/>
          </a:stretch>
        </p:blipFill>
        <p:spPr>
          <a:xfrm>
            <a:off x="5519853" y="12614"/>
            <a:ext cx="3523786" cy="4598731"/>
          </a:xfrm>
          <a:prstGeom prst="rect">
            <a:avLst/>
          </a:prstGeom>
        </p:spPr>
      </p:pic>
      <p:pic>
        <p:nvPicPr>
          <p:cNvPr id="7" name="Picture 6">
            <a:extLst>
              <a:ext uri="{FF2B5EF4-FFF2-40B4-BE49-F238E27FC236}">
                <a16:creationId xmlns:a16="http://schemas.microsoft.com/office/drawing/2014/main" id="{F93ECFD1-A192-B04E-1F5E-5A5A21087AFA}"/>
              </a:ext>
            </a:extLst>
          </p:cNvPr>
          <p:cNvPicPr>
            <a:picLocks noChangeAspect="1"/>
          </p:cNvPicPr>
          <p:nvPr/>
        </p:nvPicPr>
        <p:blipFill>
          <a:blip r:embed="rId5"/>
          <a:stretch>
            <a:fillRect/>
          </a:stretch>
        </p:blipFill>
        <p:spPr>
          <a:xfrm>
            <a:off x="335851" y="91993"/>
            <a:ext cx="5118874" cy="823360"/>
          </a:xfrm>
          <a:prstGeom prst="rect">
            <a:avLst/>
          </a:prstGeom>
        </p:spPr>
      </p:pic>
      <p:sp>
        <p:nvSpPr>
          <p:cNvPr id="8" name="Rectangle: Rounded Corners 7">
            <a:extLst>
              <a:ext uri="{FF2B5EF4-FFF2-40B4-BE49-F238E27FC236}">
                <a16:creationId xmlns:a16="http://schemas.microsoft.com/office/drawing/2014/main" id="{6F790FB9-95C8-60BD-61AE-D85F3965FB6A}"/>
              </a:ext>
            </a:extLst>
          </p:cNvPr>
          <p:cNvSpPr/>
          <p:nvPr/>
        </p:nvSpPr>
        <p:spPr>
          <a:xfrm>
            <a:off x="918891" y="774038"/>
            <a:ext cx="847493" cy="15904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BC17D09-C778-EFC1-5EF2-28C8503FAE13}"/>
              </a:ext>
            </a:extLst>
          </p:cNvPr>
          <p:cNvPicPr>
            <a:picLocks noChangeAspect="1"/>
          </p:cNvPicPr>
          <p:nvPr/>
        </p:nvPicPr>
        <p:blipFill>
          <a:blip r:embed="rId6"/>
          <a:stretch>
            <a:fillRect/>
          </a:stretch>
        </p:blipFill>
        <p:spPr>
          <a:xfrm>
            <a:off x="811370" y="1597173"/>
            <a:ext cx="3997474" cy="2664983"/>
          </a:xfrm>
          <a:prstGeom prst="rect">
            <a:avLst/>
          </a:prstGeom>
        </p:spPr>
      </p:pic>
      <p:sp>
        <p:nvSpPr>
          <p:cNvPr id="2" name="TextBox 1">
            <a:extLst>
              <a:ext uri="{FF2B5EF4-FFF2-40B4-BE49-F238E27FC236}">
                <a16:creationId xmlns:a16="http://schemas.microsoft.com/office/drawing/2014/main" id="{D431799A-6E63-4D75-94F4-770CF3BEBD56}"/>
              </a:ext>
            </a:extLst>
          </p:cNvPr>
          <p:cNvSpPr txBox="1"/>
          <p:nvPr/>
        </p:nvSpPr>
        <p:spPr>
          <a:xfrm>
            <a:off x="335851" y="4762027"/>
            <a:ext cx="2560909" cy="369332"/>
          </a:xfrm>
          <a:prstGeom prst="rect">
            <a:avLst/>
          </a:prstGeom>
          <a:noFill/>
        </p:spPr>
        <p:txBody>
          <a:bodyPr wrap="square" rtlCol="0">
            <a:spAutoFit/>
          </a:bodyPr>
          <a:lstStyle/>
          <a:p>
            <a:r>
              <a:rPr lang="en-US" dirty="0">
                <a:highlight>
                  <a:srgbClr val="FFFF00"/>
                </a:highlight>
              </a:rPr>
              <a:t>KHADataSecure@coj.net</a:t>
            </a:r>
          </a:p>
        </p:txBody>
      </p:sp>
      <p:cxnSp>
        <p:nvCxnSpPr>
          <p:cNvPr id="9" name="Straight Arrow Connector 8">
            <a:extLst>
              <a:ext uri="{FF2B5EF4-FFF2-40B4-BE49-F238E27FC236}">
                <a16:creationId xmlns:a16="http://schemas.microsoft.com/office/drawing/2014/main" id="{6855F8EC-3031-4129-A042-ADCCF74EEC38}"/>
              </a:ext>
            </a:extLst>
          </p:cNvPr>
          <p:cNvCxnSpPr>
            <a:endCxn id="2" idx="3"/>
          </p:cNvCxnSpPr>
          <p:nvPr/>
        </p:nvCxnSpPr>
        <p:spPr>
          <a:xfrm flipH="1">
            <a:off x="2896760" y="4946693"/>
            <a:ext cx="81164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D7A40FC-73A1-4A82-A029-CC042B59E222}"/>
              </a:ext>
            </a:extLst>
          </p:cNvPr>
          <p:cNvSpPr txBox="1"/>
          <p:nvPr/>
        </p:nvSpPr>
        <p:spPr>
          <a:xfrm>
            <a:off x="3722803" y="4761554"/>
            <a:ext cx="5248586" cy="369332"/>
          </a:xfrm>
          <a:prstGeom prst="rect">
            <a:avLst/>
          </a:prstGeom>
          <a:noFill/>
        </p:spPr>
        <p:txBody>
          <a:bodyPr wrap="square" rtlCol="0">
            <a:spAutoFit/>
          </a:bodyPr>
          <a:lstStyle/>
          <a:p>
            <a:r>
              <a:rPr lang="en-US" dirty="0"/>
              <a:t>Report Security Events/Submit Security Documents </a:t>
            </a:r>
          </a:p>
        </p:txBody>
      </p:sp>
    </p:spTree>
    <p:extLst>
      <p:ext uri="{BB962C8B-B14F-4D97-AF65-F5344CB8AC3E}">
        <p14:creationId xmlns:p14="http://schemas.microsoft.com/office/powerpoint/2010/main" val="4133582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Shape 1"/>
          <p:cNvSpPr/>
          <p:nvPr/>
        </p:nvSpPr>
        <p:spPr>
          <a:xfrm>
            <a:off x="457200" y="3474720"/>
            <a:ext cx="8686800" cy="54864"/>
          </a:xfrm>
          <a:prstGeom prst="rect">
            <a:avLst/>
          </a:prstGeom>
          <a:solidFill>
            <a:srgbClr val="F47920"/>
          </a:solidFill>
          <a:ln w="12700">
            <a:solidFill>
              <a:srgbClr val="F47920"/>
            </a:solidFill>
            <a:prstDash val="solid"/>
          </a:ln>
        </p:spPr>
        <p:txBody>
          <a:bodyPr/>
          <a:lstStyle/>
          <a:p>
            <a:endParaRPr lang="en-US"/>
          </a:p>
        </p:txBody>
      </p:sp>
      <p:sp>
        <p:nvSpPr>
          <p:cNvPr id="4" name="Text 2"/>
          <p:cNvSpPr/>
          <p:nvPr/>
        </p:nvSpPr>
        <p:spPr>
          <a:xfrm>
            <a:off x="640080" y="502920"/>
            <a:ext cx="8046720" cy="237744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PROTECTING</a:t>
            </a:r>
            <a:endParaRPr lang="en-US" sz="4400" dirty="0"/>
          </a:p>
          <a:p>
            <a:pPr marL="0" indent="0">
              <a:buNone/>
            </a:pPr>
            <a:r>
              <a:rPr lang="en-US" sz="4400" b="1" dirty="0">
                <a:solidFill>
                  <a:srgbClr val="FFFFFF"/>
                </a:solidFill>
                <a:latin typeface="Calibri" pitchFamily="34" charset="0"/>
                <a:ea typeface="Calibri" pitchFamily="34" charset="-122"/>
                <a:cs typeface="Calibri" pitchFamily="34" charset="-120"/>
              </a:rPr>
              <a:t>THE KIDS WE SERVE</a:t>
            </a:r>
            <a:endParaRPr lang="en-US" sz="4400" dirty="0"/>
          </a:p>
        </p:txBody>
      </p:sp>
      <p:sp>
        <p:nvSpPr>
          <p:cNvPr id="5" name="Text 3"/>
          <p:cNvSpPr/>
          <p:nvPr/>
        </p:nvSpPr>
        <p:spPr>
          <a:xfrm>
            <a:off x="640080" y="2907792"/>
            <a:ext cx="8046720" cy="457200"/>
          </a:xfrm>
          <a:prstGeom prst="rect">
            <a:avLst/>
          </a:prstGeom>
          <a:noFill/>
          <a:ln/>
        </p:spPr>
        <p:txBody>
          <a:bodyPr wrap="square" rtlCol="0" anchor="ctr"/>
          <a:lstStyle/>
          <a:p>
            <a:pPr marL="0" indent="0">
              <a:buNone/>
            </a:pPr>
            <a:r>
              <a:rPr lang="en-US" sz="1600" dirty="0">
                <a:solidFill>
                  <a:srgbClr val="D6E0EE"/>
                </a:solidFill>
                <a:latin typeface="Calibri" pitchFamily="34" charset="0"/>
                <a:ea typeface="Calibri" pitchFamily="34" charset="-122"/>
                <a:cs typeface="Calibri" pitchFamily="34" charset="-120"/>
              </a:rPr>
              <a:t>Data Security &amp; Privacy Program  |  Kids Hope Alliance</a:t>
            </a:r>
            <a:endParaRPr lang="en-US" sz="1600" dirty="0"/>
          </a:p>
        </p:txBody>
      </p:sp>
      <p:sp>
        <p:nvSpPr>
          <p:cNvPr id="6" name="Text 4"/>
          <p:cNvSpPr/>
          <p:nvPr/>
        </p:nvSpPr>
        <p:spPr>
          <a:xfrm>
            <a:off x="640080" y="3611880"/>
            <a:ext cx="8046720" cy="640080"/>
          </a:xfrm>
          <a:prstGeom prst="rect">
            <a:avLst/>
          </a:prstGeom>
          <a:noFill/>
          <a:ln/>
        </p:spPr>
        <p:txBody>
          <a:bodyPr wrap="square" rtlCol="0" anchor="ctr"/>
          <a:lstStyle/>
          <a:p>
            <a:pPr marL="0" indent="0">
              <a:buNone/>
            </a:pPr>
            <a:r>
              <a:rPr lang="en-US" sz="1300" i="1" dirty="0">
                <a:solidFill>
                  <a:srgbClr val="F47920"/>
                </a:solidFill>
                <a:latin typeface="Calibri" pitchFamily="34" charset="0"/>
                <a:ea typeface="Calibri" pitchFamily="34" charset="-122"/>
                <a:cs typeface="Calibri" pitchFamily="34" charset="-120"/>
              </a:rPr>
              <a:t>When families share their information with our programs, they trust us to protect it.</a:t>
            </a:r>
            <a:endParaRPr lang="en-US" sz="1300" dirty="0"/>
          </a:p>
          <a:p>
            <a:pPr marL="0" indent="0">
              <a:buNone/>
            </a:pPr>
            <a:r>
              <a:rPr lang="en-US" sz="1300" i="1" dirty="0">
                <a:solidFill>
                  <a:srgbClr val="F47920"/>
                </a:solidFill>
                <a:latin typeface="Calibri" pitchFamily="34" charset="0"/>
                <a:ea typeface="Calibri" pitchFamily="34" charset="-122"/>
                <a:cs typeface="Calibri" pitchFamily="34" charset="-120"/>
              </a:rPr>
              <a:t>This training is about honoring that trust, together.</a:t>
            </a:r>
            <a:endParaRPr lang="en-US" sz="1300" dirty="0"/>
          </a:p>
        </p:txBody>
      </p:sp>
      <p:sp>
        <p:nvSpPr>
          <p:cNvPr id="7" name="Text 5"/>
          <p:cNvSpPr/>
          <p:nvPr/>
        </p:nvSpPr>
        <p:spPr>
          <a:xfrm>
            <a:off x="640080" y="4663440"/>
            <a:ext cx="8046720" cy="32004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kidshopealliance.org  |  KHADataSecure@coj.net  |  904-255-4410</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TODAY'S SESSION</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What We'll Cover</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Shape 3"/>
          <p:cNvSpPr/>
          <p:nvPr/>
        </p:nvSpPr>
        <p:spPr>
          <a:xfrm>
            <a:off x="411480" y="1152144"/>
            <a:ext cx="347472" cy="347472"/>
          </a:xfrm>
          <a:prstGeom prst="ellipse">
            <a:avLst/>
          </a:prstGeom>
          <a:solidFill>
            <a:srgbClr val="1A3F6F"/>
          </a:solidFill>
          <a:ln w="12700">
            <a:solidFill>
              <a:srgbClr val="1A3F6F"/>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480974" y="1221638"/>
            <a:ext cx="208483" cy="208483"/>
          </a:xfrm>
          <a:prstGeom prst="rect">
            <a:avLst/>
          </a:prstGeom>
        </p:spPr>
      </p:pic>
      <p:sp>
        <p:nvSpPr>
          <p:cNvPr id="7" name="Text 4"/>
          <p:cNvSpPr/>
          <p:nvPr/>
        </p:nvSpPr>
        <p:spPr>
          <a:xfrm>
            <a:off x="868680" y="1170432"/>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Why this matters: for kids, families, and our network</a:t>
            </a:r>
            <a:endParaRPr lang="en-US" sz="1300" dirty="0"/>
          </a:p>
        </p:txBody>
      </p:sp>
      <p:sp>
        <p:nvSpPr>
          <p:cNvPr id="8" name="Shape 5"/>
          <p:cNvSpPr/>
          <p:nvPr/>
        </p:nvSpPr>
        <p:spPr>
          <a:xfrm>
            <a:off x="411480" y="1645920"/>
            <a:ext cx="347472" cy="347472"/>
          </a:xfrm>
          <a:prstGeom prst="ellipse">
            <a:avLst/>
          </a:prstGeom>
          <a:solidFill>
            <a:srgbClr val="F47920"/>
          </a:solidFill>
          <a:ln w="12700">
            <a:solidFill>
              <a:srgbClr val="F47920"/>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480974" y="1715414"/>
            <a:ext cx="208483" cy="208483"/>
          </a:xfrm>
          <a:prstGeom prst="rect">
            <a:avLst/>
          </a:prstGeom>
        </p:spPr>
      </p:pic>
      <p:sp>
        <p:nvSpPr>
          <p:cNvPr id="10" name="Text 6"/>
          <p:cNvSpPr/>
          <p:nvPr/>
        </p:nvSpPr>
        <p:spPr>
          <a:xfrm>
            <a:off x="868680" y="1664208"/>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How we're all connected, and what that means for risk</a:t>
            </a:r>
            <a:endParaRPr lang="en-US" sz="1300" dirty="0"/>
          </a:p>
        </p:txBody>
      </p:sp>
      <p:sp>
        <p:nvSpPr>
          <p:cNvPr id="11" name="Shape 7"/>
          <p:cNvSpPr/>
          <p:nvPr/>
        </p:nvSpPr>
        <p:spPr>
          <a:xfrm>
            <a:off x="411480" y="2139696"/>
            <a:ext cx="347472" cy="347472"/>
          </a:xfrm>
          <a:prstGeom prst="ellipse">
            <a:avLst/>
          </a:prstGeom>
          <a:solidFill>
            <a:srgbClr val="1A3F6F"/>
          </a:solidFill>
          <a:ln w="12700">
            <a:solidFill>
              <a:srgbClr val="1A3F6F"/>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480974" y="2209190"/>
            <a:ext cx="208483" cy="208483"/>
          </a:xfrm>
          <a:prstGeom prst="rect">
            <a:avLst/>
          </a:prstGeom>
        </p:spPr>
      </p:pic>
      <p:sp>
        <p:nvSpPr>
          <p:cNvPr id="13" name="Text 8"/>
          <p:cNvSpPr/>
          <p:nvPr/>
        </p:nvSpPr>
        <p:spPr>
          <a:xfrm>
            <a:off x="868680" y="2157984"/>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The Addendum: what changed and what it means in plain language</a:t>
            </a:r>
            <a:endParaRPr lang="en-US" sz="1300" dirty="0"/>
          </a:p>
        </p:txBody>
      </p:sp>
      <p:sp>
        <p:nvSpPr>
          <p:cNvPr id="14" name="Shape 9"/>
          <p:cNvSpPr/>
          <p:nvPr/>
        </p:nvSpPr>
        <p:spPr>
          <a:xfrm>
            <a:off x="411480" y="2633472"/>
            <a:ext cx="347472" cy="347472"/>
          </a:xfrm>
          <a:prstGeom prst="ellipse">
            <a:avLst/>
          </a:prstGeom>
          <a:solidFill>
            <a:srgbClr val="F47920"/>
          </a:solidFill>
          <a:ln w="12700">
            <a:solidFill>
              <a:srgbClr val="F47920"/>
            </a:solidFill>
            <a:prstDash val="solid"/>
          </a:ln>
        </p:spPr>
        <p:txBody>
          <a:bodyPr/>
          <a:lstStyle/>
          <a:p>
            <a:endParaRPr lang="en-US"/>
          </a:p>
        </p:txBody>
      </p:sp>
      <p:pic>
        <p:nvPicPr>
          <p:cNvPr id="15" name="Image 3" descr="preencoded.png"/>
          <p:cNvPicPr>
            <a:picLocks noChangeAspect="1"/>
          </p:cNvPicPr>
          <p:nvPr/>
        </p:nvPicPr>
        <p:blipFill>
          <a:blip r:embed="rId6"/>
          <a:stretch>
            <a:fillRect/>
          </a:stretch>
        </p:blipFill>
        <p:spPr>
          <a:xfrm>
            <a:off x="480974" y="2702966"/>
            <a:ext cx="208483" cy="208483"/>
          </a:xfrm>
          <a:prstGeom prst="rect">
            <a:avLst/>
          </a:prstGeom>
        </p:spPr>
      </p:pic>
      <p:sp>
        <p:nvSpPr>
          <p:cNvPr id="16" name="Text 10"/>
          <p:cNvSpPr/>
          <p:nvPr/>
        </p:nvSpPr>
        <p:spPr>
          <a:xfrm>
            <a:off x="868680" y="2651760"/>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The 13 controls: practical steps, most of them free</a:t>
            </a:r>
            <a:endParaRPr lang="en-US" sz="1300" dirty="0"/>
          </a:p>
        </p:txBody>
      </p:sp>
      <p:sp>
        <p:nvSpPr>
          <p:cNvPr id="17" name="Shape 11"/>
          <p:cNvSpPr/>
          <p:nvPr/>
        </p:nvSpPr>
        <p:spPr>
          <a:xfrm>
            <a:off x="411480" y="3127248"/>
            <a:ext cx="347472" cy="347472"/>
          </a:xfrm>
          <a:prstGeom prst="ellipse">
            <a:avLst/>
          </a:prstGeom>
          <a:solidFill>
            <a:srgbClr val="1A3F6F"/>
          </a:solidFill>
          <a:ln w="12700">
            <a:solidFill>
              <a:srgbClr val="1A3F6F"/>
            </a:solidFill>
            <a:prstDash val="solid"/>
          </a:ln>
        </p:spPr>
        <p:txBody>
          <a:bodyPr/>
          <a:lstStyle/>
          <a:p>
            <a:endParaRPr lang="en-US"/>
          </a:p>
        </p:txBody>
      </p:sp>
      <p:pic>
        <p:nvPicPr>
          <p:cNvPr id="18" name="Image 4" descr="preencoded.png"/>
          <p:cNvPicPr>
            <a:picLocks noChangeAspect="1"/>
          </p:cNvPicPr>
          <p:nvPr/>
        </p:nvPicPr>
        <p:blipFill>
          <a:blip r:embed="rId7"/>
          <a:stretch>
            <a:fillRect/>
          </a:stretch>
        </p:blipFill>
        <p:spPr>
          <a:xfrm>
            <a:off x="480974" y="3196742"/>
            <a:ext cx="208483" cy="208483"/>
          </a:xfrm>
          <a:prstGeom prst="rect">
            <a:avLst/>
          </a:prstGeom>
        </p:spPr>
      </p:pic>
      <p:sp>
        <p:nvSpPr>
          <p:cNvPr id="19" name="Text 12"/>
          <p:cNvSpPr/>
          <p:nvPr/>
        </p:nvSpPr>
        <p:spPr>
          <a:xfrm>
            <a:off x="868680" y="3145536"/>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When something goes wrong: how to respond</a:t>
            </a:r>
            <a:endParaRPr lang="en-US" sz="1300" dirty="0"/>
          </a:p>
        </p:txBody>
      </p:sp>
      <p:sp>
        <p:nvSpPr>
          <p:cNvPr id="20" name="Shape 13"/>
          <p:cNvSpPr/>
          <p:nvPr/>
        </p:nvSpPr>
        <p:spPr>
          <a:xfrm>
            <a:off x="411480" y="3621024"/>
            <a:ext cx="347472" cy="347472"/>
          </a:xfrm>
          <a:prstGeom prst="ellipse">
            <a:avLst/>
          </a:prstGeom>
          <a:solidFill>
            <a:srgbClr val="F47920"/>
          </a:solidFill>
          <a:ln w="12700">
            <a:solidFill>
              <a:srgbClr val="F47920"/>
            </a:solidFill>
            <a:prstDash val="solid"/>
          </a:ln>
        </p:spPr>
        <p:txBody>
          <a:bodyPr/>
          <a:lstStyle/>
          <a:p>
            <a:endParaRPr lang="en-US"/>
          </a:p>
        </p:txBody>
      </p:sp>
      <p:pic>
        <p:nvPicPr>
          <p:cNvPr id="21" name="Image 5" descr="preencoded.png"/>
          <p:cNvPicPr>
            <a:picLocks noChangeAspect="1"/>
          </p:cNvPicPr>
          <p:nvPr/>
        </p:nvPicPr>
        <p:blipFill>
          <a:blip r:embed="rId8"/>
          <a:stretch>
            <a:fillRect/>
          </a:stretch>
        </p:blipFill>
        <p:spPr>
          <a:xfrm>
            <a:off x="480974" y="3690518"/>
            <a:ext cx="208483" cy="208483"/>
          </a:xfrm>
          <a:prstGeom prst="rect">
            <a:avLst/>
          </a:prstGeom>
        </p:spPr>
      </p:pic>
      <p:sp>
        <p:nvSpPr>
          <p:cNvPr id="22" name="Text 14"/>
          <p:cNvSpPr/>
          <p:nvPr/>
        </p:nvSpPr>
        <p:spPr>
          <a:xfrm>
            <a:off x="868680" y="3639312"/>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The three-year rollout: what's expected and when</a:t>
            </a:r>
            <a:endParaRPr lang="en-US" sz="1300" dirty="0"/>
          </a:p>
        </p:txBody>
      </p:sp>
      <p:sp>
        <p:nvSpPr>
          <p:cNvPr id="23" name="Shape 15"/>
          <p:cNvSpPr/>
          <p:nvPr/>
        </p:nvSpPr>
        <p:spPr>
          <a:xfrm>
            <a:off x="411480" y="4114800"/>
            <a:ext cx="347472" cy="347472"/>
          </a:xfrm>
          <a:prstGeom prst="ellipse">
            <a:avLst/>
          </a:prstGeom>
          <a:solidFill>
            <a:srgbClr val="1A3F6F"/>
          </a:solidFill>
          <a:ln w="12700">
            <a:solidFill>
              <a:srgbClr val="1A3F6F"/>
            </a:solidFill>
            <a:prstDash val="solid"/>
          </a:ln>
        </p:spPr>
        <p:txBody>
          <a:bodyPr/>
          <a:lstStyle/>
          <a:p>
            <a:endParaRPr lang="en-US"/>
          </a:p>
        </p:txBody>
      </p:sp>
      <p:pic>
        <p:nvPicPr>
          <p:cNvPr id="24" name="Image 6" descr="preencoded.png"/>
          <p:cNvPicPr>
            <a:picLocks noChangeAspect="1"/>
          </p:cNvPicPr>
          <p:nvPr/>
        </p:nvPicPr>
        <p:blipFill>
          <a:blip r:embed="rId9"/>
          <a:stretch>
            <a:fillRect/>
          </a:stretch>
        </p:blipFill>
        <p:spPr>
          <a:xfrm>
            <a:off x="480974" y="4184294"/>
            <a:ext cx="208483" cy="208483"/>
          </a:xfrm>
          <a:prstGeom prst="rect">
            <a:avLst/>
          </a:prstGeom>
        </p:spPr>
      </p:pic>
      <p:sp>
        <p:nvSpPr>
          <p:cNvPr id="25" name="Text 16"/>
          <p:cNvSpPr/>
          <p:nvPr/>
        </p:nvSpPr>
        <p:spPr>
          <a:xfrm>
            <a:off x="868680" y="4133088"/>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The resources we've built for you, ready to use</a:t>
            </a:r>
            <a:endParaRPr lang="en-US" sz="1300" dirty="0"/>
          </a:p>
        </p:txBody>
      </p:sp>
      <p:sp>
        <p:nvSpPr>
          <p:cNvPr id="26" name="Shape 17"/>
          <p:cNvSpPr/>
          <p:nvPr/>
        </p:nvSpPr>
        <p:spPr>
          <a:xfrm>
            <a:off x="411480" y="4608576"/>
            <a:ext cx="347472" cy="347472"/>
          </a:xfrm>
          <a:prstGeom prst="ellipse">
            <a:avLst/>
          </a:prstGeom>
          <a:solidFill>
            <a:srgbClr val="F47920"/>
          </a:solidFill>
          <a:ln w="12700">
            <a:solidFill>
              <a:srgbClr val="F47920"/>
            </a:solidFill>
            <a:prstDash val="solid"/>
          </a:ln>
        </p:spPr>
        <p:txBody>
          <a:bodyPr/>
          <a:lstStyle/>
          <a:p>
            <a:endParaRPr lang="en-US"/>
          </a:p>
        </p:txBody>
      </p:sp>
      <p:pic>
        <p:nvPicPr>
          <p:cNvPr id="27" name="Image 7" descr="preencoded.png"/>
          <p:cNvPicPr>
            <a:picLocks noChangeAspect="1"/>
          </p:cNvPicPr>
          <p:nvPr/>
        </p:nvPicPr>
        <p:blipFill>
          <a:blip r:embed="rId10"/>
          <a:stretch>
            <a:fillRect/>
          </a:stretch>
        </p:blipFill>
        <p:spPr>
          <a:xfrm>
            <a:off x="480974" y="4678070"/>
            <a:ext cx="208483" cy="208483"/>
          </a:xfrm>
          <a:prstGeom prst="rect">
            <a:avLst/>
          </a:prstGeom>
        </p:spPr>
      </p:pic>
      <p:sp>
        <p:nvSpPr>
          <p:cNvPr id="28" name="Text 18"/>
          <p:cNvSpPr/>
          <p:nvPr/>
        </p:nvSpPr>
        <p:spPr>
          <a:xfrm>
            <a:off x="868680" y="4626864"/>
            <a:ext cx="7772400" cy="32004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Your first steps, starting today</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3F6F"/>
        </a:solidFill>
        <a:effectLst/>
      </p:bgPr>
    </p:bg>
    <p:spTree>
      <p:nvGrpSpPr>
        <p:cNvPr id="1" name=""/>
        <p:cNvGrpSpPr/>
        <p:nvPr/>
      </p:nvGrpSpPr>
      <p:grpSpPr>
        <a:xfrm>
          <a:off x="0" y="0"/>
          <a:ext cx="0" cy="0"/>
          <a:chOff x="0" y="0"/>
          <a:chExt cx="0" cy="0"/>
        </a:xfrm>
      </p:grpSpPr>
      <p:sp>
        <p:nvSpPr>
          <p:cNvPr id="2" name="Sidebar"/>
          <p:cNvSpPr/>
          <p:nvPr/>
        </p:nvSpPr>
        <p:spPr>
          <a:xfrm>
            <a:off x="0" y="0"/>
            <a:ext cx="457200" cy="5143500"/>
          </a:xfrm>
          <a:prstGeom prst="rect">
            <a:avLst/>
          </a:prstGeom>
          <a:solidFill>
            <a:srgbClr val="F47920"/>
          </a:solidFill>
          <a:ln w="12700">
            <a:solidFill>
              <a:srgbClr val="F4792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Eyebrow"/>
          <p:cNvSpPr/>
          <p:nvPr/>
        </p:nvSpPr>
        <p:spPr>
          <a:xfrm>
            <a:off x="640080" y="768096"/>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400" normalizeH="0" baseline="0" noProof="0" dirty="0">
                <a:ln>
                  <a:noFill/>
                </a:ln>
                <a:solidFill>
                  <a:srgbClr val="F47920"/>
                </a:solidFill>
                <a:effectLst/>
                <a:uLnTx/>
                <a:uFillTx/>
                <a:latin typeface="Calibri" pitchFamily="34" charset="0"/>
                <a:ea typeface="Calibri" pitchFamily="34" charset="-122"/>
                <a:cs typeface="Calibri" pitchFamily="34" charset="-120"/>
              </a:rPr>
              <a:t>OVER TO YOU</a:t>
            </a:r>
          </a:p>
        </p:txBody>
      </p:sp>
      <p:sp>
        <p:nvSpPr>
          <p:cNvPr id="4" name="Prompt"/>
          <p:cNvSpPr/>
          <p:nvPr/>
        </p:nvSpPr>
        <p:spPr>
          <a:xfrm>
            <a:off x="640080" y="1188720"/>
            <a:ext cx="8229600" cy="1554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 a few words, what does your program do for the young people you serve?"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bg>
      <p:bgPr>
        <a:solidFill>
          <a:srgbClr val="1A3F6F"/>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F47920"/>
          </a:solidFill>
          <a:ln w="12700">
            <a:solidFill>
              <a:srgbClr val="F47920"/>
            </a:solidFill>
            <a:prstDash val="solid"/>
          </a:ln>
        </p:spPr>
        <p:txBody>
          <a:bodyPr/>
          <a:lstStyle/>
          <a:p>
            <a:endParaRPr lang="en-US"/>
          </a:p>
        </p:txBody>
      </p:sp>
      <p:sp>
        <p:nvSpPr>
          <p:cNvPr id="3" name="Text 1"/>
          <p:cNvSpPr/>
          <p:nvPr/>
        </p:nvSpPr>
        <p:spPr>
          <a:xfrm>
            <a:off x="640080" y="1463040"/>
            <a:ext cx="8229600" cy="274320"/>
          </a:xfrm>
          <a:prstGeom prst="rect">
            <a:avLst/>
          </a:prstGeom>
          <a:noFill/>
          <a:ln/>
        </p:spPr>
        <p:txBody>
          <a:bodyPr wrap="square" rtlCol="0" anchor="ctr"/>
          <a:lstStyle/>
          <a:p>
            <a:pPr marL="0" indent="0">
              <a:buNone/>
            </a:pPr>
            <a:r>
              <a:rPr lang="en-US" sz="1100" b="1" kern="0" spc="400" dirty="0">
                <a:solidFill>
                  <a:srgbClr val="F47920"/>
                </a:solidFill>
                <a:latin typeface="Calibri" pitchFamily="34" charset="0"/>
                <a:ea typeface="Calibri" pitchFamily="34" charset="-122"/>
                <a:cs typeface="Calibri" pitchFamily="34" charset="-120"/>
              </a:rPr>
              <a:t>SECTION 1</a:t>
            </a:r>
            <a:endParaRPr lang="en-US" sz="1100" dirty="0"/>
          </a:p>
        </p:txBody>
      </p:sp>
      <p:sp>
        <p:nvSpPr>
          <p:cNvPr id="4" name="Text 2"/>
          <p:cNvSpPr/>
          <p:nvPr/>
        </p:nvSpPr>
        <p:spPr>
          <a:xfrm>
            <a:off x="640080" y="1783080"/>
            <a:ext cx="8229600" cy="1463040"/>
          </a:xfrm>
          <a:prstGeom prst="rect">
            <a:avLst/>
          </a:prstGeom>
          <a:noFill/>
          <a:ln/>
        </p:spPr>
        <p:txBody>
          <a:bodyPr wrap="square"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Why This</a:t>
            </a:r>
            <a:endParaRPr lang="en-US" sz="4400" dirty="0"/>
          </a:p>
          <a:p>
            <a:pPr marL="0" indent="0">
              <a:buNone/>
            </a:pPr>
            <a:r>
              <a:rPr lang="en-US" sz="4400" b="1" dirty="0">
                <a:solidFill>
                  <a:srgbClr val="FFFFFF"/>
                </a:solidFill>
                <a:latin typeface="Calibri" pitchFamily="34" charset="0"/>
                <a:ea typeface="Calibri" pitchFamily="34" charset="-122"/>
                <a:cs typeface="Calibri" pitchFamily="34" charset="-120"/>
              </a:rPr>
              <a:t>Matters</a:t>
            </a:r>
            <a:endParaRPr lang="en-US" sz="4400" dirty="0"/>
          </a:p>
        </p:txBody>
      </p:sp>
      <p:sp>
        <p:nvSpPr>
          <p:cNvPr id="5" name="Text 3"/>
          <p:cNvSpPr/>
          <p:nvPr/>
        </p:nvSpPr>
        <p:spPr>
          <a:xfrm>
            <a:off x="640080" y="3383280"/>
            <a:ext cx="8229600" cy="594360"/>
          </a:xfrm>
          <a:prstGeom prst="rect">
            <a:avLst/>
          </a:prstGeom>
          <a:noFill/>
          <a:ln/>
        </p:spPr>
        <p:txBody>
          <a:bodyPr wrap="square" rtlCol="0" anchor="ctr"/>
          <a:lstStyle/>
          <a:p>
            <a:pPr marL="0" indent="0">
              <a:buNone/>
            </a:pPr>
            <a:r>
              <a:rPr lang="en-US" sz="1500" i="1" dirty="0">
                <a:solidFill>
                  <a:srgbClr val="D6E0EE"/>
                </a:solidFill>
                <a:latin typeface="Calibri" pitchFamily="34" charset="0"/>
                <a:ea typeface="Calibri" pitchFamily="34" charset="-122"/>
                <a:cs typeface="Calibri" pitchFamily="34" charset="-120"/>
              </a:rPr>
              <a:t>Families trust us with their most sensitive information.</a:t>
            </a:r>
            <a:endParaRPr lang="en-US" sz="1500" dirty="0"/>
          </a:p>
          <a:p>
            <a:pPr marL="0" indent="0">
              <a:buNone/>
            </a:pPr>
            <a:r>
              <a:rPr lang="en-US" sz="1500" i="1" dirty="0">
                <a:solidFill>
                  <a:srgbClr val="D6E0EE"/>
                </a:solidFill>
                <a:latin typeface="Calibri" pitchFamily="34" charset="0"/>
                <a:ea typeface="Calibri" pitchFamily="34" charset="-122"/>
                <a:cs typeface="Calibri" pitchFamily="34" charset="-120"/>
              </a:rPr>
              <a:t>That trust is the foundation of everything we do.</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74320"/>
            <a:ext cx="8229600" cy="228600"/>
          </a:xfrm>
          <a:prstGeom prst="rect">
            <a:avLst/>
          </a:prstGeom>
          <a:noFill/>
          <a:ln/>
        </p:spPr>
        <p:txBody>
          <a:bodyPr wrap="square" rtlCol="0" anchor="ctr"/>
          <a:lstStyle/>
          <a:p>
            <a:pPr marL="0" indent="0">
              <a:buNone/>
            </a:pPr>
            <a:r>
              <a:rPr lang="en-US" sz="900" b="1" kern="0" spc="300" dirty="0">
                <a:solidFill>
                  <a:srgbClr val="F47920"/>
                </a:solidFill>
                <a:latin typeface="Calibri" pitchFamily="34" charset="0"/>
                <a:ea typeface="Calibri" pitchFamily="34" charset="-122"/>
                <a:cs typeface="Calibri" pitchFamily="34" charset="-120"/>
              </a:rPr>
              <a:t>WHY THIS MATTERS</a:t>
            </a:r>
            <a:endParaRPr lang="en-US" sz="900" dirty="0"/>
          </a:p>
        </p:txBody>
      </p:sp>
      <p:sp>
        <p:nvSpPr>
          <p:cNvPr id="3" name="Text 1"/>
          <p:cNvSpPr/>
          <p:nvPr/>
        </p:nvSpPr>
        <p:spPr>
          <a:xfrm>
            <a:off x="457200" y="502920"/>
            <a:ext cx="8229600" cy="502920"/>
          </a:xfrm>
          <a:prstGeom prst="rect">
            <a:avLst/>
          </a:prstGeom>
          <a:noFill/>
          <a:ln/>
        </p:spPr>
        <p:txBody>
          <a:bodyPr wrap="square" lIns="0" tIns="0" rIns="0" bIns="0" rtlCol="0" anchor="ctr"/>
          <a:lstStyle/>
          <a:p>
            <a:pPr marL="0" indent="0">
              <a:buNone/>
            </a:pPr>
            <a:r>
              <a:rPr lang="en-US" sz="2600" b="1" dirty="0">
                <a:solidFill>
                  <a:srgbClr val="1A3F6F"/>
                </a:solidFill>
                <a:latin typeface="Calibri" pitchFamily="34" charset="0"/>
                <a:ea typeface="Calibri" pitchFamily="34" charset="-122"/>
                <a:cs typeface="Calibri" pitchFamily="34" charset="-120"/>
              </a:rPr>
              <a:t>Think About the Family on the Other End</a:t>
            </a:r>
            <a:endParaRPr lang="en-US" sz="2600" dirty="0"/>
          </a:p>
        </p:txBody>
      </p:sp>
      <p:sp>
        <p:nvSpPr>
          <p:cNvPr id="4" name="Shape 2"/>
          <p:cNvSpPr/>
          <p:nvPr/>
        </p:nvSpPr>
        <p:spPr>
          <a:xfrm>
            <a:off x="457200" y="1051560"/>
            <a:ext cx="8229600" cy="0"/>
          </a:xfrm>
          <a:prstGeom prst="line">
            <a:avLst/>
          </a:prstGeom>
          <a:noFill/>
          <a:ln w="12700">
            <a:solidFill>
              <a:srgbClr val="E5E7EB"/>
            </a:solidFill>
            <a:prstDash val="solid"/>
          </a:ln>
        </p:spPr>
        <p:txBody>
          <a:bodyPr/>
          <a:lstStyle/>
          <a:p>
            <a:endParaRPr lang="en-US"/>
          </a:p>
        </p:txBody>
      </p:sp>
      <p:sp>
        <p:nvSpPr>
          <p:cNvPr id="5" name="Text 3"/>
          <p:cNvSpPr/>
          <p:nvPr/>
        </p:nvSpPr>
        <p:spPr>
          <a:xfrm>
            <a:off x="457200" y="1143000"/>
            <a:ext cx="8229600" cy="1051560"/>
          </a:xfrm>
          <a:prstGeom prst="rect">
            <a:avLst/>
          </a:prstGeom>
          <a:noFill/>
          <a:ln/>
        </p:spPr>
        <p:txBody>
          <a:bodyPr wrap="square" rtlCol="0" anchor="ctr"/>
          <a:lstStyle/>
          <a:p>
            <a:pPr marL="0" indent="0">
              <a:buNone/>
            </a:pPr>
            <a:r>
              <a:rPr lang="en-US" sz="1300" dirty="0">
                <a:solidFill>
                  <a:srgbClr val="4A4A4A"/>
                </a:solidFill>
                <a:latin typeface="Calibri" pitchFamily="34" charset="0"/>
                <a:ea typeface="Calibri" pitchFamily="34" charset="-122"/>
                <a:cs typeface="Calibri" pitchFamily="34" charset="-120"/>
              </a:rPr>
              <a:t>Imagine a single parent who enrolled their child in one of your after-school programs. They trusted you with their home address, their child's school, their health information. Now imagine that data ends up in the wrong hands. A laptop was stolen, or an old staff account was left open, or someone responded to a convincing email they shouldn't have.</a:t>
            </a:r>
            <a:endParaRPr lang="en-US" sz="1300" dirty="0"/>
          </a:p>
        </p:txBody>
      </p:sp>
      <p:sp>
        <p:nvSpPr>
          <p:cNvPr id="6" name="Text 4"/>
          <p:cNvSpPr/>
          <p:nvPr/>
        </p:nvSpPr>
        <p:spPr>
          <a:xfrm>
            <a:off x="457200" y="2240280"/>
            <a:ext cx="8229600" cy="457200"/>
          </a:xfrm>
          <a:prstGeom prst="rect">
            <a:avLst/>
          </a:prstGeom>
          <a:noFill/>
          <a:ln/>
        </p:spPr>
        <p:txBody>
          <a:bodyPr wrap="square" rtlCol="0" anchor="ctr"/>
          <a:lstStyle/>
          <a:p>
            <a:pPr marL="0" indent="0">
              <a:buNone/>
            </a:pPr>
            <a:r>
              <a:rPr lang="en-US" sz="1400" b="1" i="1" dirty="0">
                <a:solidFill>
                  <a:srgbClr val="1A3F6F"/>
                </a:solidFill>
                <a:latin typeface="Calibri" pitchFamily="34" charset="0"/>
                <a:ea typeface="Calibri" pitchFamily="34" charset="-122"/>
                <a:cs typeface="Calibri" pitchFamily="34" charset="-120"/>
              </a:rPr>
              <a:t>This isn't about regulatory compliance for its own sake. It's about keeping our promise to the families who walk through our doors.</a:t>
            </a:r>
            <a:endParaRPr lang="en-US" sz="1400" dirty="0"/>
          </a:p>
        </p:txBody>
      </p:sp>
      <p:sp>
        <p:nvSpPr>
          <p:cNvPr id="7" name="Shape 5"/>
          <p:cNvSpPr/>
          <p:nvPr/>
        </p:nvSpPr>
        <p:spPr>
          <a:xfrm>
            <a:off x="320040" y="2788920"/>
            <a:ext cx="2697480" cy="21488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8" name="Shape 6"/>
          <p:cNvSpPr/>
          <p:nvPr/>
        </p:nvSpPr>
        <p:spPr>
          <a:xfrm>
            <a:off x="320040" y="2788920"/>
            <a:ext cx="2697480" cy="384048"/>
          </a:xfrm>
          <a:prstGeom prst="rect">
            <a:avLst/>
          </a:prstGeom>
          <a:solidFill>
            <a:srgbClr val="F47920"/>
          </a:solidFill>
          <a:ln w="12700">
            <a:solidFill>
              <a:srgbClr val="F47920"/>
            </a:solidFill>
            <a:prstDash val="solid"/>
          </a:ln>
        </p:spPr>
        <p:txBody>
          <a:bodyPr/>
          <a:lstStyle/>
          <a:p>
            <a:endParaRPr lang="en-US"/>
          </a:p>
        </p:txBody>
      </p:sp>
      <p:sp>
        <p:nvSpPr>
          <p:cNvPr id="9" name="Text 7"/>
          <p:cNvSpPr/>
          <p:nvPr/>
        </p:nvSpPr>
        <p:spPr>
          <a:xfrm>
            <a:off x="429768" y="2825496"/>
            <a:ext cx="2487168" cy="292608"/>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The Family</a:t>
            </a:r>
            <a:endParaRPr lang="en-US" sz="1200" dirty="0"/>
          </a:p>
        </p:txBody>
      </p:sp>
      <p:sp>
        <p:nvSpPr>
          <p:cNvPr id="10" name="Text 8"/>
          <p:cNvSpPr/>
          <p:nvPr/>
        </p:nvSpPr>
        <p:spPr>
          <a:xfrm>
            <a:off x="429768" y="3246120"/>
            <a:ext cx="2487168" cy="1572768"/>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Their information is exposed. Their trust in your program, and in the system that referred them, is damaged. Some families may not come back.</a:t>
            </a:r>
            <a:endParaRPr lang="en-US" sz="1100" dirty="0"/>
          </a:p>
        </p:txBody>
      </p:sp>
      <p:sp>
        <p:nvSpPr>
          <p:cNvPr id="11" name="Shape 9"/>
          <p:cNvSpPr/>
          <p:nvPr/>
        </p:nvSpPr>
        <p:spPr>
          <a:xfrm>
            <a:off x="3218688" y="2788920"/>
            <a:ext cx="2697480" cy="21488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2" name="Shape 10"/>
          <p:cNvSpPr/>
          <p:nvPr/>
        </p:nvSpPr>
        <p:spPr>
          <a:xfrm>
            <a:off x="3218688" y="2788920"/>
            <a:ext cx="2697480" cy="384048"/>
          </a:xfrm>
          <a:prstGeom prst="rect">
            <a:avLst/>
          </a:prstGeom>
          <a:solidFill>
            <a:srgbClr val="1A3F6F"/>
          </a:solidFill>
          <a:ln w="12700">
            <a:solidFill>
              <a:srgbClr val="1A3F6F"/>
            </a:solidFill>
            <a:prstDash val="solid"/>
          </a:ln>
        </p:spPr>
        <p:txBody>
          <a:bodyPr/>
          <a:lstStyle/>
          <a:p>
            <a:endParaRPr lang="en-US"/>
          </a:p>
        </p:txBody>
      </p:sp>
      <p:sp>
        <p:nvSpPr>
          <p:cNvPr id="13" name="Text 11"/>
          <p:cNvSpPr/>
          <p:nvPr/>
        </p:nvSpPr>
        <p:spPr>
          <a:xfrm>
            <a:off x="3328416" y="2825496"/>
            <a:ext cx="2487168" cy="292608"/>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Your Organization</a:t>
            </a:r>
            <a:endParaRPr lang="en-US" sz="1200" dirty="0"/>
          </a:p>
        </p:txBody>
      </p:sp>
      <p:sp>
        <p:nvSpPr>
          <p:cNvPr id="14" name="Text 12"/>
          <p:cNvSpPr/>
          <p:nvPr/>
        </p:nvSpPr>
        <p:spPr>
          <a:xfrm>
            <a:off x="3328416" y="3246120"/>
            <a:ext cx="2487168" cy="1572768"/>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You face notification costs, potential legal liability under Florida law, and a reputational hit in a small community where word travels fast.</a:t>
            </a:r>
            <a:endParaRPr lang="en-US" sz="1100" dirty="0"/>
          </a:p>
        </p:txBody>
      </p:sp>
      <p:sp>
        <p:nvSpPr>
          <p:cNvPr id="15" name="Shape 13"/>
          <p:cNvSpPr/>
          <p:nvPr/>
        </p:nvSpPr>
        <p:spPr>
          <a:xfrm>
            <a:off x="6117336" y="2788920"/>
            <a:ext cx="2697480" cy="2148840"/>
          </a:xfrm>
          <a:prstGeom prst="rect">
            <a:avLst/>
          </a:prstGeom>
          <a:solidFill>
            <a:srgbClr val="FFFFFF"/>
          </a:solidFill>
          <a:ln w="12700">
            <a:solidFill>
              <a:srgbClr val="DDDDDD"/>
            </a:solidFill>
            <a:prstDash val="solid"/>
          </a:ln>
          <a:effectLst>
            <a:outerShdw blurRad="76200" dist="25400" dir="8100000" algn="bl" rotWithShape="0">
              <a:srgbClr val="000000">
                <a:alpha val="10000"/>
              </a:srgbClr>
            </a:outerShdw>
          </a:effectLst>
        </p:spPr>
        <p:txBody>
          <a:bodyPr/>
          <a:lstStyle/>
          <a:p>
            <a:endParaRPr lang="en-US"/>
          </a:p>
        </p:txBody>
      </p:sp>
      <p:sp>
        <p:nvSpPr>
          <p:cNvPr id="16" name="Shape 14"/>
          <p:cNvSpPr/>
          <p:nvPr/>
        </p:nvSpPr>
        <p:spPr>
          <a:xfrm>
            <a:off x="6117336" y="2788920"/>
            <a:ext cx="2697480" cy="384048"/>
          </a:xfrm>
          <a:prstGeom prst="rect">
            <a:avLst/>
          </a:prstGeom>
          <a:solidFill>
            <a:srgbClr val="5B6B8A"/>
          </a:solidFill>
          <a:ln w="12700">
            <a:solidFill>
              <a:srgbClr val="5B6B8A"/>
            </a:solidFill>
            <a:prstDash val="solid"/>
          </a:ln>
        </p:spPr>
        <p:txBody>
          <a:bodyPr/>
          <a:lstStyle/>
          <a:p>
            <a:endParaRPr lang="en-US"/>
          </a:p>
        </p:txBody>
      </p:sp>
      <p:sp>
        <p:nvSpPr>
          <p:cNvPr id="17" name="Text 15"/>
          <p:cNvSpPr/>
          <p:nvPr/>
        </p:nvSpPr>
        <p:spPr>
          <a:xfrm>
            <a:off x="6227064" y="2825496"/>
            <a:ext cx="2487168" cy="292608"/>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The Network</a:t>
            </a:r>
            <a:endParaRPr lang="en-US" sz="1200" dirty="0"/>
          </a:p>
        </p:txBody>
      </p:sp>
      <p:sp>
        <p:nvSpPr>
          <p:cNvPr id="18" name="Text 16"/>
          <p:cNvSpPr/>
          <p:nvPr/>
        </p:nvSpPr>
        <p:spPr>
          <a:xfrm>
            <a:off x="6227064" y="3246120"/>
            <a:ext cx="2487168" cy="1572768"/>
          </a:xfrm>
          <a:prstGeom prst="rect">
            <a:avLst/>
          </a:prstGeom>
          <a:noFill/>
          <a:ln/>
        </p:spPr>
        <p:txBody>
          <a:bodyPr wrap="square" rtlCol="0" anchor="t"/>
          <a:lstStyle/>
          <a:p>
            <a:pPr marL="0" indent="0">
              <a:buNone/>
            </a:pPr>
            <a:r>
              <a:rPr lang="en-US" sz="1100" dirty="0">
                <a:solidFill>
                  <a:srgbClr val="4A4A4A"/>
                </a:solidFill>
                <a:latin typeface="Calibri" pitchFamily="34" charset="0"/>
                <a:ea typeface="Calibri" pitchFamily="34" charset="-122"/>
                <a:cs typeface="Calibri" pitchFamily="34" charset="-120"/>
              </a:rPr>
              <a:t>KHA's agreements with DCPS and the City depend on every provider protecting data. One breach can trigger scrutiny of the entire system, putting every provider's funding relationships at risk.</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D38AC9D3B1A54884B7C79A13DA3CC2" ma:contentTypeVersion="17" ma:contentTypeDescription="Create a new document." ma:contentTypeScope="" ma:versionID="67b15e94ddff356b5838e81b041b236f">
  <xsd:schema xmlns:xsd="http://www.w3.org/2001/XMLSchema" xmlns:xs="http://www.w3.org/2001/XMLSchema" xmlns:p="http://schemas.microsoft.com/office/2006/metadata/properties" xmlns:ns2="5820673b-4373-433a-bd93-d3ae9e6132ce" xmlns:ns3="db1c354f-5bc8-4c37-b963-ce2c3ea554cf" targetNamespace="http://schemas.microsoft.com/office/2006/metadata/properties" ma:root="true" ma:fieldsID="443a0d2cc69eee22aac2e674d3ca94f2" ns2:_="" ns3:_="">
    <xsd:import namespace="5820673b-4373-433a-bd93-d3ae9e6132ce"/>
    <xsd:import namespace="db1c354f-5bc8-4c37-b963-ce2c3ea554c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20673b-4373-433a-bd93-d3ae9e6132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d88cf9f-7654-463e-b89e-b714bf59a23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1c354f-5bc8-4c37-b963-ce2c3ea554c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820673b-4373-433a-bd93-d3ae9e6132c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9D220D5-58C9-4CD9-8AA5-0A29A35D09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20673b-4373-433a-bd93-d3ae9e6132ce"/>
    <ds:schemaRef ds:uri="db1c354f-5bc8-4c37-b963-ce2c3ea554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8EAB80-3779-4A7F-8652-4D6E345162F0}">
  <ds:schemaRefs>
    <ds:schemaRef ds:uri="http://schemas.microsoft.com/sharepoint/v3/contenttype/forms"/>
  </ds:schemaRefs>
</ds:datastoreItem>
</file>

<file path=customXml/itemProps3.xml><?xml version="1.0" encoding="utf-8"?>
<ds:datastoreItem xmlns:ds="http://schemas.openxmlformats.org/officeDocument/2006/customXml" ds:itemID="{DF0593BA-0A32-440B-B995-7E87F33300FB}">
  <ds:schemaRefs>
    <ds:schemaRef ds:uri="http://purl.org/dc/dcmitype/"/>
    <ds:schemaRef ds:uri="db1c354f-5bc8-4c37-b963-ce2c3ea554cf"/>
    <ds:schemaRef ds:uri="http://schemas.microsoft.com/office/2006/documentManagement/types"/>
    <ds:schemaRef ds:uri="http://purl.org/dc/elements/1.1/"/>
    <ds:schemaRef ds:uri="http://purl.org/dc/term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5820673b-4373-433a-bd93-d3ae9e6132ce"/>
  </ds:schemaRefs>
</ds:datastoreItem>
</file>

<file path=docProps/app.xml><?xml version="1.0" encoding="utf-8"?>
<Properties xmlns="http://schemas.openxmlformats.org/officeDocument/2006/extended-properties" xmlns:vt="http://schemas.openxmlformats.org/officeDocument/2006/docPropsVTypes">
  <TotalTime>1647</TotalTime>
  <Words>4017</Words>
  <Application>Microsoft Office PowerPoint</Application>
  <PresentationFormat>On-screen Show (16:9)</PresentationFormat>
  <Paragraphs>469</Paragraphs>
  <Slides>36</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KHA Data Security &amp; Privacy Program</dc:title>
  <dc:subject>PptxGenJS Presentation</dc:subject>
  <dc:creator>PptxGenJS</dc:creator>
  <cp:lastModifiedBy>Belcher, Rodger - JCOD</cp:lastModifiedBy>
  <cp:revision>18</cp:revision>
  <dcterms:created xsi:type="dcterms:W3CDTF">2026-05-22T09:25:26Z</dcterms:created>
  <dcterms:modified xsi:type="dcterms:W3CDTF">2026-07-28T11:39:47Z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0x01010071D38AC9D3B1A54884B7C79A13DA3CC2</vt:lpwstr>
  </property>
  <property fmtid="{D5CDD505-2E9C-101B-9397-08002B2CF9AE}" pid="3" name="MediaServiceImageTags">
    <vt:lpwstr/>
  </property>
</Properties>
</file>